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eg" ContentType="image/jpeg"/>
  <Override PartName="/ppt/notesSlides/notesSlide2.xml" ContentType="application/vnd.openxmlformats-officedocument.presentationml.notesSlide+xml"/>
  <Override PartName="/ppt/media/image9.jpeg" ContentType="image/jpeg"/>
  <Override PartName="/ppt/media/image10.jpeg" ContentType="image/jpeg"/>
  <Override PartName="/ppt/notesSlides/notesSlide3.xml" ContentType="application/vnd.openxmlformats-officedocument.presentationml.notesSlide+xml"/>
  <Override PartName="/ppt/media/image11.jpeg" ContentType="image/jpeg"/>
  <Override PartName="/ppt/media/image12.jpeg" ContentType="image/jpeg"/>
  <Override PartName="/ppt/notesSlides/notesSlide4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notesSlides/notesSlide5.xml" ContentType="application/vnd.openxmlformats-officedocument.presentationml.notesSlide+xml"/>
  <Override PartName="/ppt/media/image32.jpeg" ContentType="image/jpeg"/>
  <Override PartName="/ppt/media/image33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4.jpeg" ContentType="image/jpeg"/>
  <Override PartName="/ppt/media/image35.jpeg" ContentType="image/jpeg"/>
  <Override PartName="/ppt/notesSlides/notesSlide8.xml" ContentType="application/vnd.openxmlformats-officedocument.presentationml.notesSlide+xml"/>
  <Override PartName="/ppt/media/image36.jpeg" ContentType="image/jpeg"/>
  <Override PartName="/ppt/notesSlides/notesSlide9.xml" ContentType="application/vnd.openxmlformats-officedocument.presentationml.notesSlide+xml"/>
  <Override PartName="/ppt/media/image37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8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9.jpe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Roboto Black"/>
          <a:ea typeface="Roboto Black"/>
          <a:cs typeface="Roboto Black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12700" cap="flat">
              <a:solidFill>
                <a:srgbClr val="C4C1DD"/>
              </a:solidFill>
              <a:prstDash val="solid"/>
              <a:miter lim="800000"/>
            </a:ln>
          </a:left>
          <a:right>
            <a:ln w="25400" cap="flat">
              <a:solidFill>
                <a:srgbClr val="FFFFFF"/>
              </a:solidFill>
              <a:prstDash val="solid"/>
              <a:miter lim="8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800000"/>
            </a:ln>
          </a:top>
          <a:bottom>
            <a:ln w="12700" cap="flat">
              <a:solidFill>
                <a:srgbClr val="C4C1DD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C4C1DD"/>
              </a:solidFill>
              <a:prstDash val="solid"/>
              <a:miter lim="800000"/>
            </a:ln>
          </a:top>
          <a:bottom>
            <a:ln w="38100" cap="flat">
              <a:solidFill>
                <a:srgbClr val="FFFFFF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1016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508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CFE5"/>
          </a:solidFill>
        </a:fill>
      </a:tcStyle>
    </a:wholeTbl>
    <a:band2H>
      <a:tcTxStyle b="def" i="def"/>
      <a:tcStyle>
        <a:tcBdr/>
        <a:fill>
          <a:solidFill>
            <a:srgbClr val="E9E9F2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6F0"/>
          </a:solidFill>
        </a:fill>
      </a:tcStyle>
    </a:wholeTbl>
    <a:band2H>
      <a:tcTxStyle b="def" i="def"/>
      <a:tcStyle>
        <a:tcBdr/>
        <a:fill>
          <a:solidFill>
            <a:srgbClr val="E8F3F8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F0"/>
          </a:solidFill>
        </a:fill>
      </a:tcStyle>
    </a:wholeTbl>
    <a:band2H>
      <a:tcTxStyle b="def" i="def"/>
      <a:tcStyle>
        <a:tcBdr/>
        <a:fill>
          <a:solidFill>
            <a:srgbClr val="EEF7F8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8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2D333D"/>
              </a:solidFill>
              <a:prstDash val="solid"/>
              <a:round/>
            </a:ln>
          </a:top>
          <a:bottom>
            <a:ln w="50800" cap="flat">
              <a:solidFill>
                <a:srgbClr val="2D333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2D333D"/>
              </a:solidFill>
              <a:prstDash val="solid"/>
              <a:round/>
            </a:ln>
          </a:top>
          <a:bottom>
            <a:ln w="50800" cap="flat">
              <a:solidFill>
                <a:srgbClr val="2D333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hape 10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100">
        <a:latin typeface="+mn-lt"/>
        <a:ea typeface="+mn-ea"/>
        <a:cs typeface="+mn-cs"/>
        <a:sym typeface="Roboto Regular"/>
      </a:defRPr>
    </a:lvl1pPr>
    <a:lvl2pPr indent="228600" latinLnBrk="0">
      <a:defRPr sz="2100">
        <a:latin typeface="+mn-lt"/>
        <a:ea typeface="+mn-ea"/>
        <a:cs typeface="+mn-cs"/>
        <a:sym typeface="Roboto Regular"/>
      </a:defRPr>
    </a:lvl2pPr>
    <a:lvl3pPr indent="457200" latinLnBrk="0">
      <a:defRPr sz="2100">
        <a:latin typeface="+mn-lt"/>
        <a:ea typeface="+mn-ea"/>
        <a:cs typeface="+mn-cs"/>
        <a:sym typeface="Roboto Regular"/>
      </a:defRPr>
    </a:lvl3pPr>
    <a:lvl4pPr indent="685800" latinLnBrk="0">
      <a:defRPr sz="2100">
        <a:latin typeface="+mn-lt"/>
        <a:ea typeface="+mn-ea"/>
        <a:cs typeface="+mn-cs"/>
        <a:sym typeface="Roboto Regular"/>
      </a:defRPr>
    </a:lvl4pPr>
    <a:lvl5pPr indent="914400" latinLnBrk="0">
      <a:defRPr sz="2100">
        <a:latin typeface="+mn-lt"/>
        <a:ea typeface="+mn-ea"/>
        <a:cs typeface="+mn-cs"/>
        <a:sym typeface="Roboto Regular"/>
      </a:defRPr>
    </a:lvl5pPr>
    <a:lvl6pPr indent="1143000" latinLnBrk="0">
      <a:defRPr sz="2100">
        <a:latin typeface="+mn-lt"/>
        <a:ea typeface="+mn-ea"/>
        <a:cs typeface="+mn-cs"/>
        <a:sym typeface="Roboto Regular"/>
      </a:defRPr>
    </a:lvl6pPr>
    <a:lvl7pPr indent="1371600" latinLnBrk="0">
      <a:defRPr sz="2100">
        <a:latin typeface="+mn-lt"/>
        <a:ea typeface="+mn-ea"/>
        <a:cs typeface="+mn-cs"/>
        <a:sym typeface="Roboto Regular"/>
      </a:defRPr>
    </a:lvl7pPr>
    <a:lvl8pPr indent="1600200" latinLnBrk="0">
      <a:defRPr sz="2100">
        <a:latin typeface="+mn-lt"/>
        <a:ea typeface="+mn-ea"/>
        <a:cs typeface="+mn-cs"/>
        <a:sym typeface="Roboto Regular"/>
      </a:defRPr>
    </a:lvl8pPr>
    <a:lvl9pPr indent="1828800" latinLnBrk="0">
      <a:defRPr sz="2100">
        <a:latin typeface="+mn-lt"/>
        <a:ea typeface="+mn-ea"/>
        <a:cs typeface="+mn-cs"/>
        <a:sym typeface="Roboto Regular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6" name="Shape 1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Fast company 500$ inscription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Shape 18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7" name="Shape 18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Art of flight avec quicksilver</a:t>
            </a:r>
          </a:p>
          <a:p>
            <a:pPr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Site  media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Shape 19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4" name="Shape 19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like —&gt; believe —&gt; trust —&gt; buy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Shape 19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0" name="Shape 19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like —&gt; believe —&gt; trust —&gt; buy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Shape 19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5" name="Shape 19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sales funnel / spirale / tunnel de vente / pipe : Awareness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Acquisition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Activation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Retention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Revenue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Referral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Shape 19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3" name="Shape 19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funnelytics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Shape 19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7" name="Shape 19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5" name="Shape 1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Je ne suis pas digital native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Digital maker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Full stack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Copyleft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 technology evangeliste simplifie les technologie pour que tout le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monde les comprenne et en profite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CDDO / chief data and digital officer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DPO / data protection officer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7" name="Shape 1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inspire empower deliver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3" name="Shape 1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income statement   et. business plan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Shape 14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6" name="Shape 14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ideal customer profil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6" name="Shape 15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Jeff bezos : https://youtu.be/-hxX_Q5CnaA</a:t>
            </a:r>
          </a:p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VOC : voice of the customer</a:t>
            </a:r>
          </a:p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Chair of the customer : obsess over customers</a:t>
            </a:r>
          </a:p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+ INVENT + think long term + it’s always day1</a:t>
            </a:r>
          </a:p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Be in front of your targeted customer (with persona)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Shape 1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0" name="Shape 1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0" name="Shape 16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Gamestorming dave GRAY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9" name="Shape 18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Figma style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7.jpe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0"/>
          <p:cNvSpPr/>
          <p:nvPr>
            <p:ph type="pic" idx="21"/>
          </p:nvPr>
        </p:nvSpPr>
        <p:spPr>
          <a:xfrm>
            <a:off x="-3" y="1641316"/>
            <a:ext cx="24383988" cy="1207468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1" name="Body Level One…"/>
          <p:cNvSpPr txBox="1"/>
          <p:nvPr>
            <p:ph type="body" idx="1" hasCustomPrompt="1"/>
          </p:nvPr>
        </p:nvSpPr>
        <p:spPr>
          <a:xfrm>
            <a:off x="0" y="1417319"/>
            <a:ext cx="24384000" cy="1229868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"/>
            </a:lvl1pPr>
            <a:lvl2pPr>
              <a:lnSpc>
                <a:spcPct val="100000"/>
              </a:lnSpc>
              <a:spcBef>
                <a:spcPts val="0"/>
              </a:spcBef>
              <a:defRPr sz="200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00"/>
            </a:lvl3pPr>
            <a:lvl4pPr>
              <a:lnSpc>
                <a:spcPct val="100000"/>
              </a:lnSpc>
              <a:spcBef>
                <a:spcPts val="0"/>
              </a:spcBef>
              <a:defRPr sz="200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00"/>
            </a:lvl5pPr>
          </a:lstStyle>
          <a:p>
            <a:pPr/>
            <a:r>
              <a:t>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" name="Espace réservé du texte 20"/>
          <p:cNvSpPr/>
          <p:nvPr>
            <p:ph type="body" sz="quarter" idx="22" hasCustomPrompt="1"/>
          </p:nvPr>
        </p:nvSpPr>
        <p:spPr>
          <a:xfrm>
            <a:off x="4382427" y="7644307"/>
            <a:ext cx="12716853" cy="314492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rmAutofit fontScale="100000" lnSpcReduction="0"/>
          </a:bodyPr>
          <a:lstStyle>
            <a:lvl1pPr defTabSz="731520">
              <a:lnSpc>
                <a:spcPct val="100000"/>
              </a:lnSpc>
              <a:spcBef>
                <a:spcPts val="0"/>
              </a:spcBef>
              <a:defRPr sz="2400">
                <a:noFill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N°
Titre de la section sur plusieurs lignes
Sous-titre de la section
Quatrième niveau
Cinquième niveau
6
7
8
9</a:t>
            </a:r>
          </a:p>
        </p:txBody>
      </p:sp>
      <p:sp>
        <p:nvSpPr>
          <p:cNvPr id="23" name="Titre de la présentation"/>
          <p:cNvSpPr txBox="1"/>
          <p:nvPr>
            <p:ph type="title" hasCustomPrompt="1"/>
          </p:nvPr>
        </p:nvSpPr>
        <p:spPr>
          <a:xfrm>
            <a:off x="678180" y="2775914"/>
            <a:ext cx="23027640" cy="424401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08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4" name="Connecteur droit 15"/>
          <p:cNvSpPr/>
          <p:nvPr/>
        </p:nvSpPr>
        <p:spPr>
          <a:xfrm>
            <a:off x="11381169" y="54113"/>
            <a:ext cx="1" cy="1274517"/>
          </a:xfrm>
          <a:prstGeom prst="line">
            <a:avLst/>
          </a:prstGeom>
          <a:ln w="25400">
            <a:solidFill>
              <a:srgbClr val="2D333D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25" name="Image 17" descr="Imag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5726" y="148189"/>
            <a:ext cx="2286001" cy="112395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0231379" y="12835873"/>
            <a:ext cx="504548" cy="483910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8000" y="10260000"/>
            <a:ext cx="3456000" cy="34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e 10"/>
          <p:cNvGrpSpPr/>
          <p:nvPr/>
        </p:nvGrpSpPr>
        <p:grpSpPr>
          <a:xfrm>
            <a:off x="-1" y="-1"/>
            <a:ext cx="20952002" cy="10296002"/>
            <a:chOff x="0" y="0"/>
            <a:chExt cx="20952000" cy="10296000"/>
          </a:xfrm>
        </p:grpSpPr>
        <p:sp>
          <p:nvSpPr>
            <p:cNvPr id="169" name="Rectangle 3"/>
            <p:cNvSpPr/>
            <p:nvPr/>
          </p:nvSpPr>
          <p:spPr>
            <a:xfrm>
              <a:off x="-1" y="-1"/>
              <a:ext cx="20952002" cy="10296002"/>
            </a:xfrm>
            <a:prstGeom prst="rect">
              <a:avLst/>
            </a:prstGeom>
            <a:solidFill>
              <a:srgbClr val="E20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Noto Serif SC"/>
                  <a:ea typeface="Noto Serif SC"/>
                  <a:cs typeface="Noto Serif SC"/>
                  <a:sym typeface="Noto Serif SC"/>
                </a:defRPr>
              </a:pPr>
            </a:p>
          </p:txBody>
        </p:sp>
        <p:pic>
          <p:nvPicPr>
            <p:cNvPr id="170" name="Image 6" descr="Imag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496000" y="6840000"/>
              <a:ext cx="3456001" cy="345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Level One…"/>
          <p:cNvSpPr txBox="1"/>
          <p:nvPr>
            <p:ph type="body" sz="half" idx="1"/>
          </p:nvPr>
        </p:nvSpPr>
        <p:spPr>
          <a:xfrm>
            <a:off x="2902967" y="2825550"/>
            <a:ext cx="14617625" cy="626447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indent="0" algn="ctr">
              <a:lnSpc>
                <a:spcPct val="100000"/>
              </a:lnSpc>
              <a:spcBef>
                <a:spcPts val="2400"/>
              </a:spcBef>
              <a:buSzTx/>
              <a:buNone/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indent="0" algn="ctr">
              <a:lnSpc>
                <a:spcPct val="100000"/>
              </a:lnSpc>
              <a:spcBef>
                <a:spcPts val="2400"/>
              </a:spcBef>
              <a:buSzTx/>
              <a:buNone/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9377" y="12231377"/>
            <a:ext cx="1484623" cy="148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4"/>
          <p:cNvSpPr/>
          <p:nvPr/>
        </p:nvSpPr>
        <p:spPr>
          <a:xfrm>
            <a:off x="-1" y="-1"/>
            <a:ext cx="10728002" cy="10296002"/>
          </a:xfrm>
          <a:prstGeom prst="rect">
            <a:avLst/>
          </a:pr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</a:p>
        </p:txBody>
      </p:sp>
      <p:sp>
        <p:nvSpPr>
          <p:cNvPr id="189" name="Title Text"/>
          <p:cNvSpPr txBox="1"/>
          <p:nvPr>
            <p:ph type="title"/>
          </p:nvPr>
        </p:nvSpPr>
        <p:spPr>
          <a:xfrm>
            <a:off x="1246783" y="881336"/>
            <a:ext cx="9217026" cy="4775201"/>
          </a:xfrm>
          <a:prstGeom prst="rect">
            <a:avLst/>
          </a:prstGeom>
        </p:spPr>
        <p:txBody>
          <a:bodyPr lIns="91439" tIns="91439" rIns="91439" bIns="91439" anchor="b">
            <a:normAutofit fontScale="100000" lnSpcReduction="0"/>
          </a:bodyPr>
          <a:lstStyle>
            <a:lvl1pPr>
              <a:defRPr cap="none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sz="quarter" idx="1"/>
          </p:nvPr>
        </p:nvSpPr>
        <p:spPr>
          <a:xfrm>
            <a:off x="1246783" y="6066756"/>
            <a:ext cx="9217026" cy="24474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  <a:lvl2pPr indent="457200"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1" name="Image 7" descr="Imag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8982" y="10260000"/>
            <a:ext cx="3456001" cy="34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e 11"/>
          <p:cNvGrpSpPr/>
          <p:nvPr/>
        </p:nvGrpSpPr>
        <p:grpSpPr>
          <a:xfrm>
            <a:off x="20928000" y="0"/>
            <a:ext cx="3456001" cy="6887213"/>
            <a:chOff x="0" y="0"/>
            <a:chExt cx="3455999" cy="6887212"/>
          </a:xfrm>
        </p:grpSpPr>
        <p:pic>
          <p:nvPicPr>
            <p:cNvPr id="192" name="Image 8" descr="Imag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31212"/>
              <a:ext cx="3456000" cy="345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 10"/>
            <p:cNvSpPr/>
            <p:nvPr/>
          </p:nvSpPr>
          <p:spPr>
            <a:xfrm>
              <a:off x="0" y="0"/>
              <a:ext cx="3456000" cy="3456001"/>
            </a:xfrm>
            <a:prstGeom prst="rect">
              <a:avLst/>
            </a:prstGeom>
            <a:solidFill>
              <a:srgbClr val="E20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Noto Serif SC"/>
                  <a:ea typeface="Noto Serif SC"/>
                  <a:cs typeface="Noto Serif SC"/>
                  <a:sym typeface="Noto Serif SC"/>
                </a:defRPr>
              </a:pPr>
            </a:p>
          </p:txBody>
        </p:sp>
      </p:grpSp>
      <p:sp>
        <p:nvSpPr>
          <p:cNvPr id="195" name="Espace réservé du texte 13"/>
          <p:cNvSpPr/>
          <p:nvPr>
            <p:ph type="body" sz="quarter" idx="21" hasCustomPrompt="1"/>
          </p:nvPr>
        </p:nvSpPr>
        <p:spPr>
          <a:xfrm>
            <a:off x="1247778" y="9306768"/>
            <a:ext cx="9216033" cy="86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017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8"/>
            <a:ext cx="24684570" cy="1391920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Body Level One…"/>
          <p:cNvSpPr txBox="1"/>
          <p:nvPr>
            <p:ph type="body" idx="1"/>
          </p:nvPr>
        </p:nvSpPr>
        <p:spPr>
          <a:xfrm>
            <a:off x="380916" y="428578"/>
            <a:ext cx="23241167" cy="1176342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9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9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600">
                <a:solidFill>
                  <a:srgbClr val="80808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/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baseline="-15000" cap="none" spc="-79" sz="2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exte 4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ody Level One…"/>
          <p:cNvSpPr txBox="1"/>
          <p:nvPr>
            <p:ph type="body" sz="quarter" idx="1" hasCustomPrompt="1"/>
          </p:nvPr>
        </p:nvSpPr>
        <p:spPr>
          <a:xfrm>
            <a:off x="1079997" y="3179631"/>
            <a:ext cx="4752001" cy="9431302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5pPr>
          </a:lstStyle>
          <a:p>
            <a:pPr/>
            <a:r>
              <a:t>Texte courantArial 18pt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3" name="Title Text"/>
          <p:cNvSpPr txBox="1"/>
          <p:nvPr>
            <p:ph type="title"/>
          </p:nvPr>
        </p:nvSpPr>
        <p:spPr>
          <a:xfrm>
            <a:off x="1100801" y="1105067"/>
            <a:ext cx="22203203" cy="9694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>
              <a:lnSpc>
                <a:spcPct val="90000"/>
              </a:lnSpc>
              <a:defRPr sz="64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23623810" y="12908140"/>
            <a:ext cx="390303" cy="457201"/>
          </a:xfrm>
          <a:prstGeom prst="rect">
            <a:avLst/>
          </a:prstGeom>
          <a:ln w="25400"/>
        </p:spPr>
        <p:txBody>
          <a:bodyPr anchor="t"/>
          <a:lstStyle>
            <a:lvl1pPr algn="r">
              <a:defRPr sz="2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P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/>
          <p:nvPr>
            <p:ph type="title"/>
          </p:nvPr>
        </p:nvSpPr>
        <p:spPr>
          <a:xfrm>
            <a:off x="421612" y="355599"/>
            <a:ext cx="22273288" cy="12308948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cap="none" sz="202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Title Text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P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Text"/>
          <p:cNvSpPr txBox="1"/>
          <p:nvPr>
            <p:ph type="title"/>
          </p:nvPr>
        </p:nvSpPr>
        <p:spPr>
          <a:xfrm>
            <a:off x="421613" y="355600"/>
            <a:ext cx="22273287" cy="12308946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cap="none" sz="207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Title Text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2438400">
              <a:defRPr b="1" cap="none" sz="12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5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0"/>
          <a:stretch>
            <a:fillRect/>
          </a:stretch>
        </p:blipFill>
        <p:spPr>
          <a:xfrm>
            <a:off x="302170" y="14396422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18885279" y="13093346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">
    <p:bg>
      <p:bgPr>
        <a:solidFill>
          <a:srgbClr val="58B6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 txBox="1"/>
          <p:nvPr>
            <p:ph type="title"/>
          </p:nvPr>
        </p:nvSpPr>
        <p:spPr>
          <a:xfrm>
            <a:off x="8086194" y="489687"/>
            <a:ext cx="15819109" cy="12705017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r" defTabSz="2438400">
              <a:defRPr cap="none" spc="-599" sz="91600">
                <a:solidFill>
                  <a:srgbClr val="FFFFFF">
                    <a:alpha val="99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2" name="Oval 2"/>
          <p:cNvSpPr/>
          <p:nvPr/>
        </p:nvSpPr>
        <p:spPr>
          <a:xfrm>
            <a:off x="14607748" y="-73545"/>
            <a:ext cx="3658556" cy="3657601"/>
          </a:xfrm>
          <a:prstGeom prst="ellipse">
            <a:avLst/>
          </a:prstGeom>
          <a:ln w="762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3" name="Oval 3"/>
          <p:cNvSpPr/>
          <p:nvPr/>
        </p:nvSpPr>
        <p:spPr>
          <a:xfrm>
            <a:off x="6693372" y="3063559"/>
            <a:ext cx="2342444" cy="2341836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4" name="Oval 4"/>
          <p:cNvSpPr/>
          <p:nvPr/>
        </p:nvSpPr>
        <p:spPr>
          <a:xfrm>
            <a:off x="1317228" y="8202149"/>
            <a:ext cx="1750476" cy="1750023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5" name="Oval 5"/>
          <p:cNvSpPr/>
          <p:nvPr/>
        </p:nvSpPr>
        <p:spPr>
          <a:xfrm>
            <a:off x="17151565" y="2400357"/>
            <a:ext cx="1331212" cy="1330865"/>
          </a:xfrm>
          <a:prstGeom prst="ellipse">
            <a:avLst/>
          </a:prstGeom>
          <a:ln w="76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6" name="Oval 6"/>
          <p:cNvSpPr/>
          <p:nvPr/>
        </p:nvSpPr>
        <p:spPr>
          <a:xfrm>
            <a:off x="18985372" y="10999805"/>
            <a:ext cx="2342444" cy="2341835"/>
          </a:xfrm>
          <a:prstGeom prst="ellipse">
            <a:avLst/>
          </a:prstGeom>
          <a:ln w="203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7" name="Oval 7"/>
          <p:cNvSpPr/>
          <p:nvPr/>
        </p:nvSpPr>
        <p:spPr>
          <a:xfrm>
            <a:off x="21516643" y="9655525"/>
            <a:ext cx="1548230" cy="1547825"/>
          </a:xfrm>
          <a:prstGeom prst="ellipse">
            <a:avLst/>
          </a:prstGeom>
          <a:ln w="508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8" name="Oval 8"/>
          <p:cNvSpPr/>
          <p:nvPr/>
        </p:nvSpPr>
        <p:spPr>
          <a:xfrm>
            <a:off x="23079692" y="11893047"/>
            <a:ext cx="633590" cy="63342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9" name="Oval 9"/>
          <p:cNvSpPr/>
          <p:nvPr/>
        </p:nvSpPr>
        <p:spPr>
          <a:xfrm>
            <a:off x="567351" y="9374655"/>
            <a:ext cx="4723804" cy="4722577"/>
          </a:xfrm>
          <a:prstGeom prst="ellipse">
            <a:avLst/>
          </a:prstGeom>
          <a:ln w="1524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0" name="Oval 10"/>
          <p:cNvSpPr/>
          <p:nvPr/>
        </p:nvSpPr>
        <p:spPr>
          <a:xfrm>
            <a:off x="3007719" y="2231263"/>
            <a:ext cx="2511804" cy="2511154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1" name="Oval 11"/>
          <p:cNvSpPr/>
          <p:nvPr/>
        </p:nvSpPr>
        <p:spPr>
          <a:xfrm>
            <a:off x="5377325" y="1025965"/>
            <a:ext cx="1026651" cy="102638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2" name="Oval 12"/>
          <p:cNvSpPr/>
          <p:nvPr/>
        </p:nvSpPr>
        <p:spPr>
          <a:xfrm>
            <a:off x="22405240" y="905338"/>
            <a:ext cx="489078" cy="488950"/>
          </a:xfrm>
          <a:prstGeom prst="ellipse">
            <a:avLst/>
          </a:prstGeom>
          <a:ln w="508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3" name="Oval 13"/>
          <p:cNvSpPr/>
          <p:nvPr/>
        </p:nvSpPr>
        <p:spPr>
          <a:xfrm>
            <a:off x="22318237" y="3758066"/>
            <a:ext cx="1750476" cy="1750023"/>
          </a:xfrm>
          <a:prstGeom prst="ellipse">
            <a:avLst/>
          </a:prstGeom>
          <a:ln w="254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4" name="Oval 14"/>
          <p:cNvSpPr/>
          <p:nvPr/>
        </p:nvSpPr>
        <p:spPr>
          <a:xfrm>
            <a:off x="9949495" y="10820565"/>
            <a:ext cx="1207127" cy="1206811"/>
          </a:xfrm>
          <a:prstGeom prst="ellipse">
            <a:avLst/>
          </a:prstGeom>
          <a:ln w="1016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5" name="Oval 15"/>
          <p:cNvSpPr/>
          <p:nvPr/>
        </p:nvSpPr>
        <p:spPr>
          <a:xfrm>
            <a:off x="11261797" y="9363748"/>
            <a:ext cx="2060753" cy="2060220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GRADE2">
    <p:bg>
      <p:bgPr>
        <a:gradFill flip="none" rotWithShape="1">
          <a:gsLst>
            <a:gs pos="63483">
              <a:srgbClr val="FFFFFF"/>
            </a:gs>
            <a:gs pos="79787">
              <a:srgbClr val="BCBCBC"/>
            </a:gs>
            <a:gs pos="100000">
              <a:srgbClr val="797979"/>
            </a:gs>
          </a:gsLst>
          <a:lin ang="2156377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11954222" y="13081000"/>
            <a:ext cx="462856" cy="5207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5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7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3600">
                <a:solidFill>
                  <a:srgbClr val="141313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pic>
        <p:nvPicPr>
          <p:cNvPr id="340" name="logo rond.png" descr="logo ro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32421" y="12318603"/>
            <a:ext cx="1178019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1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2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3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4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5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6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7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48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/>
          <p:nvPr>
            <p:ph type="title"/>
          </p:nvPr>
        </p:nvSpPr>
        <p:spPr>
          <a:xfrm>
            <a:off x="1246783" y="122848"/>
            <a:ext cx="20546284" cy="12681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200"/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1219200" y="1629087"/>
            <a:ext cx="21945600" cy="106232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Body Level One…"/>
          <p:cNvSpPr txBox="1"/>
          <p:nvPr>
            <p:ph type="body" sz="quarter" idx="1"/>
          </p:nvPr>
        </p:nvSpPr>
        <p:spPr>
          <a:xfrm>
            <a:off x="2853634" y="6387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500"/>
              </a:spcBef>
              <a:buSzTx/>
              <a:buNone/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500"/>
              </a:spcBef>
              <a:buSzTx/>
              <a:buNone/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baseline="-16666" cap="none" spc="-72"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/>
          <p:nvPr>
            <p:ph type="title"/>
          </p:nvPr>
        </p:nvSpPr>
        <p:spPr>
          <a:xfrm>
            <a:off x="1905000" y="-7620397"/>
            <a:ext cx="24581049" cy="28210967"/>
          </a:xfrm>
          <a:prstGeom prst="rect">
            <a:avLst/>
          </a:prstGeom>
          <a:ln w="25400"/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aseline="-499" spc="2000" sz="100000">
                <a:solidFill>
                  <a:srgbClr val="000000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Line"/>
          <p:cNvSpPr/>
          <p:nvPr/>
        </p:nvSpPr>
        <p:spPr>
          <a:xfrm flipV="1">
            <a:off x="761999" y="8635632"/>
            <a:ext cx="22860000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0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382" name="Title Text"/>
          <p:cNvSpPr txBox="1"/>
          <p:nvPr>
            <p:ph type="title"/>
          </p:nvPr>
        </p:nvSpPr>
        <p:spPr>
          <a:xfrm>
            <a:off x="761999" y="9042400"/>
            <a:ext cx="22860001" cy="3810000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sz="29800">
                <a:solidFill>
                  <a:srgbClr val="34A5D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22987376" y="584199"/>
            <a:ext cx="579042" cy="647701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2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cap="none" sz="100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Text"/>
          <p:cNvSpPr txBox="1"/>
          <p:nvPr>
            <p:ph type="title"/>
          </p:nvPr>
        </p:nvSpPr>
        <p:spPr>
          <a:xfrm>
            <a:off x="4712257" y="186625"/>
            <a:ext cx="15185397" cy="1368823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defRPr cap="none" sz="96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7"/>
            <a:ext cx="24684570" cy="1391920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Body Level One…"/>
          <p:cNvSpPr txBox="1"/>
          <p:nvPr>
            <p:ph type="body" idx="1"/>
          </p:nvPr>
        </p:nvSpPr>
        <p:spPr>
          <a:xfrm>
            <a:off x="380916" y="428578"/>
            <a:ext cx="23241166" cy="1176342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re et contenu">
    <p:bg>
      <p:bgPr>
        <a:solidFill>
          <a:srgbClr val="DD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Body Level One…"/>
          <p:cNvSpPr txBox="1"/>
          <p:nvPr>
            <p:ph type="body" idx="1"/>
          </p:nvPr>
        </p:nvSpPr>
        <p:spPr>
          <a:xfrm>
            <a:off x="3118991" y="2969567"/>
            <a:ext cx="17857986" cy="9937106"/>
          </a:xfrm>
          <a:prstGeom prst="rect">
            <a:avLst/>
          </a:prstGeom>
          <a:ln w="25400"/>
        </p:spPr>
        <p:txBody>
          <a:bodyPr lIns="91439" tIns="91439" rIns="91439" bIns="91439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6" name="Title Text"/>
          <p:cNvSpPr txBox="1"/>
          <p:nvPr>
            <p:ph type="title"/>
          </p:nvPr>
        </p:nvSpPr>
        <p:spPr>
          <a:xfrm>
            <a:off x="3191999" y="575999"/>
            <a:ext cx="17712002" cy="2249553"/>
          </a:xfrm>
          <a:prstGeom prst="rect">
            <a:avLst/>
          </a:prstGeom>
          <a:ln w="25400"/>
          <a:effectLst>
            <a:outerShdw sx="100000" sy="100000" kx="0" ky="0" algn="b" rotWithShape="0" blurRad="101600" dist="63500" dir="0">
              <a:srgbClr val="000000">
                <a:alpha val="40000"/>
              </a:srgbClr>
            </a:outerShdw>
          </a:effectLst>
        </p:spPr>
        <p:txBody>
          <a:bodyPr>
            <a:normAutofit fontScale="100000" lnSpcReduction="0"/>
          </a:bodyPr>
          <a:lstStyle>
            <a:lvl1pPr>
              <a:defRPr b="1" cap="none" sz="96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17" name="Image 10" descr="Image 10"/>
          <p:cNvPicPr>
            <a:picLocks noChangeAspect="1"/>
          </p:cNvPicPr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>
            <a:off x="-1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/>
          <p:nvPr>
            <p:ph type="title"/>
          </p:nvPr>
        </p:nvSpPr>
        <p:spPr>
          <a:xfrm>
            <a:off x="-88388" y="-10457"/>
            <a:ext cx="24499106" cy="1368823"/>
          </a:xfrm>
          <a:prstGeom prst="rect">
            <a:avLst/>
          </a:prstGeom>
          <a:solidFill>
            <a:srgbClr val="000000"/>
          </a:solidFill>
          <a:ln w="25400"/>
        </p:spPr>
        <p:txBody>
          <a:bodyPr anchor="ctr">
            <a:normAutofit fontScale="100000" lnSpcReduction="0"/>
          </a:bodyPr>
          <a:lstStyle>
            <a:lvl1pPr defTabSz="2438400">
              <a:defRPr cap="none"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6" name="Body Level One…"/>
          <p:cNvSpPr txBox="1"/>
          <p:nvPr>
            <p:ph type="body" sz="quarter" idx="1"/>
          </p:nvPr>
        </p:nvSpPr>
        <p:spPr>
          <a:xfrm>
            <a:off x="1031306" y="10244808"/>
            <a:ext cx="6482780" cy="308710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800"/>
              </a:spcBef>
              <a:buSzTx/>
              <a:buNone/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800"/>
              </a:spcBef>
              <a:buSzTx/>
              <a:buNone/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Rectangle 7"/>
          <p:cNvSpPr/>
          <p:nvPr/>
        </p:nvSpPr>
        <p:spPr>
          <a:xfrm>
            <a:off x="8280031" y="1905157"/>
            <a:ext cx="151196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8" name="Rectangle 8"/>
          <p:cNvSpPr/>
          <p:nvPr/>
        </p:nvSpPr>
        <p:spPr>
          <a:xfrm>
            <a:off x="16412184" y="1905157"/>
            <a:ext cx="151195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435" name="Grouper 25"/>
          <p:cNvGrpSpPr/>
          <p:nvPr/>
        </p:nvGrpSpPr>
        <p:grpSpPr>
          <a:xfrm>
            <a:off x="16930586" y="1719373"/>
            <a:ext cx="6662041" cy="2240862"/>
            <a:chOff x="0" y="0"/>
            <a:chExt cx="6662040" cy="2240861"/>
          </a:xfrm>
        </p:grpSpPr>
        <p:sp>
          <p:nvSpPr>
            <p:cNvPr id="429" name="ZoneTexte 24"/>
            <p:cNvSpPr/>
            <p:nvPr/>
          </p:nvSpPr>
          <p:spPr>
            <a:xfrm>
              <a:off x="6498330" y="1024557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30" name="ZoneTexte 23"/>
            <p:cNvSpPr/>
            <p:nvPr/>
          </p:nvSpPr>
          <p:spPr>
            <a:xfrm>
              <a:off x="255266" y="970861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31" name="ZoneTexte 12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Revenus</a:t>
              </a:r>
            </a:p>
          </p:txBody>
        </p:sp>
        <p:sp>
          <p:nvSpPr>
            <p:cNvPr id="432" name="Connecteur droit 16"/>
            <p:cNvSpPr/>
            <p:nvPr/>
          </p:nvSpPr>
          <p:spPr>
            <a:xfrm>
              <a:off x="329765" y="978511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33" name="Connecteur droit 17"/>
            <p:cNvSpPr/>
            <p:nvPr/>
          </p:nvSpPr>
          <p:spPr>
            <a:xfrm flipH="1">
              <a:off x="331457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34" name="Connecteur droit 22"/>
            <p:cNvSpPr/>
            <p:nvPr/>
          </p:nvSpPr>
          <p:spPr>
            <a:xfrm>
              <a:off x="6604055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42" name="Grouper 26"/>
          <p:cNvGrpSpPr/>
          <p:nvPr/>
        </p:nvGrpSpPr>
        <p:grpSpPr>
          <a:xfrm>
            <a:off x="16919226" y="3648111"/>
            <a:ext cx="6662041" cy="2261855"/>
            <a:chOff x="0" y="0"/>
            <a:chExt cx="6662040" cy="2261853"/>
          </a:xfrm>
        </p:grpSpPr>
        <p:sp>
          <p:nvSpPr>
            <p:cNvPr id="436" name="ZoneTexte 27"/>
            <p:cNvSpPr/>
            <p:nvPr/>
          </p:nvSpPr>
          <p:spPr>
            <a:xfrm>
              <a:off x="6498330" y="1045549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37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38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Ville</a:t>
              </a:r>
            </a:p>
          </p:txBody>
        </p:sp>
        <p:sp>
          <p:nvSpPr>
            <p:cNvPr id="439" name="Connecteur droit 30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0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1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49" name="Grouper 35"/>
          <p:cNvGrpSpPr/>
          <p:nvPr/>
        </p:nvGrpSpPr>
        <p:grpSpPr>
          <a:xfrm>
            <a:off x="16917185" y="5508845"/>
            <a:ext cx="6662042" cy="2303838"/>
            <a:chOff x="0" y="0"/>
            <a:chExt cx="6662040" cy="2303837"/>
          </a:xfrm>
        </p:grpSpPr>
        <p:sp>
          <p:nvSpPr>
            <p:cNvPr id="443" name="ZoneTexte 36"/>
            <p:cNvSpPr/>
            <p:nvPr/>
          </p:nvSpPr>
          <p:spPr>
            <a:xfrm>
              <a:off x="6498331" y="1087533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44" name="ZoneTexte 37"/>
            <p:cNvSpPr/>
            <p:nvPr/>
          </p:nvSpPr>
          <p:spPr>
            <a:xfrm>
              <a:off x="255266" y="1033837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45" name="ZoneTexte 38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Fréquences</a:t>
              </a:r>
            </a:p>
          </p:txBody>
        </p:sp>
        <p:sp>
          <p:nvSpPr>
            <p:cNvPr id="446" name="Connecteur droit 39"/>
            <p:cNvSpPr/>
            <p:nvPr/>
          </p:nvSpPr>
          <p:spPr>
            <a:xfrm>
              <a:off x="329765" y="1041487"/>
              <a:ext cx="625323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7" name="Connecteur droit 40"/>
            <p:cNvSpPr/>
            <p:nvPr/>
          </p:nvSpPr>
          <p:spPr>
            <a:xfrm flipH="1">
              <a:off x="331457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8" name="Connecteur droit 41"/>
            <p:cNvSpPr/>
            <p:nvPr/>
          </p:nvSpPr>
          <p:spPr>
            <a:xfrm>
              <a:off x="6604055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56" name="Grouper 42"/>
          <p:cNvGrpSpPr/>
          <p:nvPr/>
        </p:nvGrpSpPr>
        <p:grpSpPr>
          <a:xfrm>
            <a:off x="16905827" y="7479567"/>
            <a:ext cx="6662041" cy="2282846"/>
            <a:chOff x="0" y="0"/>
            <a:chExt cx="6662040" cy="2282845"/>
          </a:xfrm>
        </p:grpSpPr>
        <p:sp>
          <p:nvSpPr>
            <p:cNvPr id="450" name="ZoneTexte 43"/>
            <p:cNvSpPr/>
            <p:nvPr/>
          </p:nvSpPr>
          <p:spPr>
            <a:xfrm>
              <a:off x="6498330" y="1066541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51" name="ZoneTexte 44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52" name="ZoneTexte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Niveau Technique</a:t>
              </a:r>
            </a:p>
          </p:txBody>
        </p:sp>
        <p:sp>
          <p:nvSpPr>
            <p:cNvPr id="453" name="Connecteur droit 46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54" name="Connecteur droit 47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55" name="Connecteur droit 48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63" name="Grouper 51"/>
          <p:cNvGrpSpPr/>
          <p:nvPr/>
        </p:nvGrpSpPr>
        <p:grpSpPr>
          <a:xfrm>
            <a:off x="16903783" y="9403277"/>
            <a:ext cx="6662041" cy="2261854"/>
            <a:chOff x="0" y="0"/>
            <a:chExt cx="6662040" cy="2261853"/>
          </a:xfrm>
        </p:grpSpPr>
        <p:sp>
          <p:nvSpPr>
            <p:cNvPr id="457" name="ZoneTexte 52"/>
            <p:cNvSpPr/>
            <p:nvPr/>
          </p:nvSpPr>
          <p:spPr>
            <a:xfrm>
              <a:off x="6498330" y="1045549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58" name="ZoneTexte 53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59" name="ZoneTexte 5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Usage mobile</a:t>
              </a:r>
            </a:p>
          </p:txBody>
        </p:sp>
        <p:sp>
          <p:nvSpPr>
            <p:cNvPr id="460" name="Connecteur droit 55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1" name="Connecteur droit 56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2" name="Connecteur droit 57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70" name="Grouper 58"/>
          <p:cNvGrpSpPr/>
          <p:nvPr/>
        </p:nvGrpSpPr>
        <p:grpSpPr>
          <a:xfrm>
            <a:off x="16892426" y="11332016"/>
            <a:ext cx="6662041" cy="2282847"/>
            <a:chOff x="0" y="0"/>
            <a:chExt cx="6662040" cy="2282845"/>
          </a:xfrm>
        </p:grpSpPr>
        <p:sp>
          <p:nvSpPr>
            <p:cNvPr id="464" name="ZoneTexte 59"/>
            <p:cNvSpPr/>
            <p:nvPr/>
          </p:nvSpPr>
          <p:spPr>
            <a:xfrm>
              <a:off x="6498330" y="1066541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65" name="ZoneTexte 60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66" name="ZoneTexte 6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Know How</a:t>
              </a:r>
            </a:p>
          </p:txBody>
        </p:sp>
        <p:sp>
          <p:nvSpPr>
            <p:cNvPr id="467" name="Connecteur droit 62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8" name="Connecteur droit 63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9" name="Connecteur droit 64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pour une image  10"/>
          <p:cNvSpPr/>
          <p:nvPr>
            <p:ph type="pic" idx="21"/>
          </p:nvPr>
        </p:nvSpPr>
        <p:spPr>
          <a:xfrm>
            <a:off x="-3" y="1641316"/>
            <a:ext cx="24383988" cy="1207468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9" name="Body Level One…"/>
          <p:cNvSpPr txBox="1"/>
          <p:nvPr>
            <p:ph type="body" idx="1" hasCustomPrompt="1"/>
          </p:nvPr>
        </p:nvSpPr>
        <p:spPr>
          <a:xfrm>
            <a:off x="0" y="1417319"/>
            <a:ext cx="24384000" cy="1229868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chemeClr val="accent4">
                    <a:lumOff val="-9294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chemeClr val="accent4">
                    <a:lumOff val="-9294"/>
                  </a:schemeClr>
                </a:solidFill>
              </a:defRPr>
            </a:lvl5pPr>
          </a:lstStyle>
          <a:p>
            <a:pPr/>
            <a:r>
              <a:t>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" name="Espace réservé du texte 20"/>
          <p:cNvSpPr/>
          <p:nvPr>
            <p:ph type="body" sz="quarter" idx="22" hasCustomPrompt="1"/>
          </p:nvPr>
        </p:nvSpPr>
        <p:spPr>
          <a:xfrm>
            <a:off x="4382427" y="7644307"/>
            <a:ext cx="12716853" cy="344410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rmAutofit fontScale="100000" lnSpcReduction="0"/>
          </a:bodyPr>
          <a:lstStyle>
            <a:lvl1pPr defTabSz="804672">
              <a:lnSpc>
                <a:spcPct val="100000"/>
              </a:lnSpc>
              <a:spcBef>
                <a:spcPts val="0"/>
              </a:spcBef>
              <a:defRPr sz="2640">
                <a:noFill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N°
Titre de la section sur plusieurs lignes
Sous-titre de la section
Quatrième niveau
Cinquième niveau
6
7
8
9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" name="Image 9" descr="Imag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re de la présentation"/>
          <p:cNvSpPr txBox="1"/>
          <p:nvPr>
            <p:ph type="title" hasCustomPrompt="1"/>
          </p:nvPr>
        </p:nvSpPr>
        <p:spPr>
          <a:xfrm>
            <a:off x="678180" y="2775914"/>
            <a:ext cx="23027640" cy="424401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0800"/>
            </a:lvl1pPr>
          </a:lstStyle>
          <a:p>
            <a:pPr/>
            <a:r>
              <a:t>Titre de la présentation</a:t>
            </a:r>
          </a:p>
        </p:txBody>
      </p:sp>
      <p:pic>
        <p:nvPicPr>
          <p:cNvPr id="64" name="Image 10" descr="Imag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 21" descr="Imag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4984" y="144116"/>
            <a:ext cx="2521137" cy="1239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Text"/>
          <p:cNvSpPr txBox="1"/>
          <p:nvPr>
            <p:ph type="title"/>
          </p:nvPr>
        </p:nvSpPr>
        <p:spPr>
          <a:xfrm>
            <a:off x="17428832" y="13069538"/>
            <a:ext cx="6922442" cy="677148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r">
              <a:lnSpc>
                <a:spcPct val="90000"/>
              </a:lnSpc>
              <a:defRPr cap="none"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 13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6C1869"/>
          </a:solidFill>
          <a:ln w="12700">
            <a:miter lim="400000"/>
          </a:ln>
        </p:spPr>
        <p:txBody>
          <a:bodyPr lIns="109728" tIns="109728" rIns="109728" bIns="109728" anchor="ctr"/>
          <a:lstStyle/>
          <a:p>
            <a:pPr algn="ctr" defTabSz="10972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7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21945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Body Level One…"/>
          <p:cNvSpPr txBox="1"/>
          <p:nvPr>
            <p:ph type="body" idx="1"/>
          </p:nvPr>
        </p:nvSpPr>
        <p:spPr>
          <a:xfrm>
            <a:off x="5110593" y="2603630"/>
            <a:ext cx="17556795" cy="10002104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100000"/>
              </a:lnSpc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marL="877920" indent="-496935" defTabSz="914364">
              <a:lnSpc>
                <a:spcPct val="100000"/>
              </a:lnSpc>
              <a:buSzPct val="100000"/>
              <a:buChar char="–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1219150" indent="-457180" defTabSz="914364">
              <a:lnSpc>
                <a:spcPct val="100000"/>
              </a:lnSpc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marL="1714431" indent="-571475" defTabSz="914364">
              <a:lnSpc>
                <a:spcPct val="100000"/>
              </a:lnSpc>
              <a:buSzPct val="100000"/>
              <a:buChar char="–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2095414" indent="-571475" defTabSz="914364">
              <a:lnSpc>
                <a:spcPct val="100000"/>
              </a:lnSpc>
              <a:buChar char="»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Title Text"/>
          <p:cNvSpPr txBox="1"/>
          <p:nvPr>
            <p:ph type="title"/>
          </p:nvPr>
        </p:nvSpPr>
        <p:spPr>
          <a:xfrm>
            <a:off x="2334547" y="318057"/>
            <a:ext cx="19690079" cy="2651127"/>
          </a:xfrm>
          <a:prstGeom prst="rect">
            <a:avLst/>
          </a:prstGeom>
          <a:ln w="25400"/>
        </p:spPr>
        <p:txBody>
          <a:bodyPr lIns="109728" tIns="109728" rIns="109728" bIns="109728" anchor="ctr">
            <a:normAutofit fontScale="100000" lnSpcReduction="0"/>
          </a:bodyPr>
          <a:lstStyle>
            <a:lvl1pPr defTabSz="914364">
              <a:defRPr cap="none" sz="6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xfrm>
            <a:off x="11826240" y="12344399"/>
            <a:ext cx="5120641" cy="736601"/>
          </a:xfrm>
          <a:prstGeom prst="rect">
            <a:avLst/>
          </a:prstGeom>
          <a:ln w="25400"/>
        </p:spPr>
        <p:txBody>
          <a:bodyPr lIns="109728" tIns="109728" rIns="109728" bIns="109728"/>
          <a:lstStyle>
            <a:lvl1pPr algn="r" defTabSz="109728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defRPr cap="none"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8" name="Body Level One…"/>
          <p:cNvSpPr txBox="1"/>
          <p:nvPr>
            <p:ph type="body" idx="1"/>
          </p:nvPr>
        </p:nvSpPr>
        <p:spPr>
          <a:xfrm>
            <a:off x="1248834" y="2441509"/>
            <a:ext cx="21886335" cy="1045468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965200" indent="-965200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klein yves ikb79.jpeg" descr="klein yves ikb7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1" y="-1"/>
            <a:ext cx="246574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Body Level One…"/>
          <p:cNvSpPr txBox="1"/>
          <p:nvPr>
            <p:ph type="body" sz="half" idx="1"/>
          </p:nvPr>
        </p:nvSpPr>
        <p:spPr>
          <a:xfrm>
            <a:off x="2853639" y="1502380"/>
            <a:ext cx="20117475" cy="420166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858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287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3716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Espace réservé du texte 12"/>
          <p:cNvSpPr/>
          <p:nvPr>
            <p:ph type="body" idx="21"/>
          </p:nvPr>
        </p:nvSpPr>
        <p:spPr>
          <a:xfrm>
            <a:off x="2853639" y="4029230"/>
            <a:ext cx="20117475" cy="6829274"/>
          </a:xfrm>
          <a:prstGeom prst="rect">
            <a:avLst/>
          </a:prstGeom>
          <a:ln w="3175"/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2300"/>
              </a:spcBef>
              <a:defRPr sz="9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OUGE">
    <p:bg>
      <p:bgPr>
        <a:solidFill>
          <a:srgbClr val="FF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hermes-screen-orange.jpeg" descr="hermes-screen-orange.jpe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0"/>
            <a:ext cx="24383869" cy="6987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hermes-screen-orange.jpeg" descr="hermes-screen-orange.jpe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6728284"/>
            <a:ext cx="24383869" cy="698786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itle Text"/>
          <p:cNvSpPr txBox="1"/>
          <p:nvPr>
            <p:ph type="title"/>
          </p:nvPr>
        </p:nvSpPr>
        <p:spPr>
          <a:xfrm>
            <a:off x="1219199" y="549274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2438400">
              <a:defRPr cap="none" sz="10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9" name="Body Level One…"/>
          <p:cNvSpPr txBox="1"/>
          <p:nvPr>
            <p:ph type="body" sz="half" idx="1"/>
          </p:nvPr>
        </p:nvSpPr>
        <p:spPr>
          <a:xfrm>
            <a:off x="2853634" y="3280378"/>
            <a:ext cx="20117475" cy="4339542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858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287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3716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50950" y="13886727"/>
            <a:ext cx="1250766" cy="90055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18885279" y="13093348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888888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 18" descr="Image 18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560553"/>
            <a:ext cx="24384001" cy="15527284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92D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910132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EU">
    <p:bg>
      <p:bgPr>
        <a:solidFill>
          <a:srgbClr val="2489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/>
          <p:nvPr>
            <p:ph type="body" idx="21"/>
          </p:nvPr>
        </p:nvSpPr>
        <p:spPr>
          <a:xfrm>
            <a:off x="762000" y="959941"/>
            <a:ext cx="22860000" cy="11892459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spcBef>
                <a:spcPts val="0"/>
              </a:spcBef>
              <a:defRPr cap="all" sz="30300"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75" name="Connecteur droit 18"/>
          <p:cNvSpPr/>
          <p:nvPr/>
        </p:nvSpPr>
        <p:spPr>
          <a:xfrm>
            <a:off x="4172360" y="12330820"/>
            <a:ext cx="1" cy="1176727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76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68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Title Text"/>
          <p:cNvSpPr txBox="1"/>
          <p:nvPr>
            <p:ph type="title"/>
          </p:nvPr>
        </p:nvSpPr>
        <p:spPr>
          <a:xfrm>
            <a:off x="829738" y="299202"/>
            <a:ext cx="23303240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79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Title Text"/>
          <p:cNvSpPr txBox="1"/>
          <p:nvPr>
            <p:ph type="title"/>
          </p:nvPr>
        </p:nvSpPr>
        <p:spPr>
          <a:xfrm>
            <a:off x="829738" y="299202"/>
            <a:ext cx="23303240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b="1"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9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099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Body Level One…"/>
          <p:cNvSpPr txBox="1"/>
          <p:nvPr>
            <p:ph type="body" idx="1"/>
          </p:nvPr>
        </p:nvSpPr>
        <p:spPr>
          <a:xfrm>
            <a:off x="4625426" y="2648674"/>
            <a:ext cx="19507551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b="1"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10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2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indent="342900"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858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indent="1028700"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3716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11" name="groupapa 2 petit.png" descr="groupapa 2 pet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2873" y="14548882"/>
            <a:ext cx="3772858" cy="265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24781" y="12571067"/>
            <a:ext cx="3048991" cy="89246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cap="none" sz="100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21" name="groupapa 2 petit.png" descr="groupapa 2 pet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10903" y="14311816"/>
            <a:ext cx="3772858" cy="2654356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Gris">
    <p:bg>
      <p:bgPr>
        <a:solidFill>
          <a:srgbClr val="D6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lide Number"/>
          <p:cNvSpPr txBox="1"/>
          <p:nvPr>
            <p:ph type="sldNum" sz="quarter" idx="2"/>
          </p:nvPr>
        </p:nvSpPr>
        <p:spPr>
          <a:xfrm>
            <a:off x="12015591" y="13132046"/>
            <a:ext cx="340321" cy="323553"/>
          </a:xfrm>
          <a:prstGeom prst="rect">
            <a:avLst/>
          </a:prstGeom>
          <a:ln w="25400"/>
        </p:spPr>
        <p:txBody>
          <a:bodyPr lIns="50800" tIns="50800" rIns="50800" bIns="50800" anchor="b"/>
          <a:lstStyle>
            <a:lvl1pPr algn="ctr" defTabSz="5842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50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637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1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2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10/04/2018</a:t>
            </a:r>
          </a:p>
        </p:txBody>
      </p:sp>
      <p:sp>
        <p:nvSpPr>
          <p:cNvPr id="653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4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70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655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Freeform 218"/>
            <p:cNvSpPr/>
            <p:nvPr/>
          </p:nvSpPr>
          <p:spPr>
            <a:xfrm>
              <a:off x="721588" y="-1"/>
              <a:ext cx="9218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71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ZoneTexte 17"/>
          <p:cNvSpPr txBox="1"/>
          <p:nvPr/>
        </p:nvSpPr>
        <p:spPr>
          <a:xfrm>
            <a:off x="5577162" y="12934450"/>
            <a:ext cx="4831006" cy="5276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20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  <p:sp>
        <p:nvSpPr>
          <p:cNvPr id="673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defRPr cap="none" sz="48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2438400">
              <a:defRPr cap="none" sz="116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1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91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5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6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7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8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9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0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1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1031874" y="727000"/>
            <a:ext cx="22320251" cy="1728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200">
                <a:solidFill>
                  <a:srgbClr val="69778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xfrm>
            <a:off x="1031874" y="3507466"/>
            <a:ext cx="22320251" cy="803048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4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22753173" y="12994433"/>
            <a:ext cx="277467" cy="266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9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0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342900"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28700"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28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lide Number"/>
          <p:cNvSpPr txBox="1"/>
          <p:nvPr>
            <p:ph type="sldNum" sz="quarter" idx="2"/>
          </p:nvPr>
        </p:nvSpPr>
        <p:spPr>
          <a:xfrm>
            <a:off x="914402" y="12699249"/>
            <a:ext cx="408236" cy="394768"/>
          </a:xfrm>
          <a:prstGeom prst="rect">
            <a:avLst/>
          </a:prstGeom>
          <a:ln w="25400"/>
        </p:spPr>
        <p:txBody>
          <a:bodyPr anchor="b"/>
          <a:lstStyle>
            <a:lvl1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9" name="Google Shape;159;p45" descr="Google Shape;159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5990" y="12483449"/>
            <a:ext cx="2560433" cy="584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lide Number"/>
          <p:cNvSpPr txBox="1"/>
          <p:nvPr>
            <p:ph type="sldNum" sz="quarter" idx="2"/>
          </p:nvPr>
        </p:nvSpPr>
        <p:spPr>
          <a:xfrm>
            <a:off x="914402" y="12699249"/>
            <a:ext cx="408236" cy="394768"/>
          </a:xfrm>
          <a:prstGeom prst="rect">
            <a:avLst/>
          </a:prstGeom>
          <a:ln w="25400"/>
        </p:spPr>
        <p:txBody>
          <a:bodyPr anchor="b"/>
          <a:lstStyle>
            <a:lvl1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7" name="Google Shape;159;p45" descr="Google Shape;159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5990" y="12483449"/>
            <a:ext cx="2560433" cy="58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161;p46" descr="Google Shape;161;p46"/>
          <p:cNvPicPr>
            <a:picLocks noChangeAspect="1"/>
          </p:cNvPicPr>
          <p:nvPr/>
        </p:nvPicPr>
        <p:blipFill>
          <a:blip r:embed="rId3">
            <a:extLst/>
          </a:blip>
          <a:srcRect l="0" t="18152" r="0" b="21633"/>
          <a:stretch>
            <a:fillRect/>
          </a:stretch>
        </p:blipFill>
        <p:spPr>
          <a:xfrm>
            <a:off x="0" y="-1"/>
            <a:ext cx="24384000" cy="8787506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Google Shape;162;p46"/>
          <p:cNvSpPr/>
          <p:nvPr/>
        </p:nvSpPr>
        <p:spPr>
          <a:xfrm>
            <a:off x="0" y="2717799"/>
            <a:ext cx="24384000" cy="606970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2000">
                <a:srgbClr val="0000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ZoneTexte 23"/>
          <p:cNvSpPr txBox="1"/>
          <p:nvPr/>
        </p:nvSpPr>
        <p:spPr>
          <a:xfrm>
            <a:off x="18989254" y="3204234"/>
            <a:ext cx="192511" cy="762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727" name="Title Text"/>
          <p:cNvSpPr txBox="1"/>
          <p:nvPr>
            <p:ph type="title"/>
          </p:nvPr>
        </p:nvSpPr>
        <p:spPr>
          <a:xfrm>
            <a:off x="-1" y="-10457"/>
            <a:ext cx="24410720" cy="1368823"/>
          </a:xfrm>
          <a:prstGeom prst="rect">
            <a:avLst/>
          </a:prstGeom>
          <a:solidFill>
            <a:srgbClr val="000000"/>
          </a:solidFill>
          <a:ln w="25400"/>
        </p:spPr>
        <p:txBody>
          <a:bodyPr anchor="ctr">
            <a:normAutofit fontScale="100000" lnSpcReduction="0"/>
          </a:bodyPr>
          <a:lstStyle>
            <a:lvl1pPr indent="359999">
              <a:lnSpc>
                <a:spcPct val="90000"/>
              </a:lnSpc>
              <a:defRPr cap="none"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8" name="Body Level One…"/>
          <p:cNvSpPr txBox="1"/>
          <p:nvPr>
            <p:ph type="body" sz="quarter" idx="1"/>
          </p:nvPr>
        </p:nvSpPr>
        <p:spPr>
          <a:xfrm>
            <a:off x="396307" y="10244810"/>
            <a:ext cx="5035972" cy="3087103"/>
          </a:xfrm>
          <a:prstGeom prst="rect">
            <a:avLst/>
          </a:prstGeom>
          <a:ln w="25400"/>
        </p:spPr>
        <p:txBody>
          <a:bodyPr lIns="91439" tIns="91439" r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457189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1325879" indent="-411479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marL="1828800" indent="-457200">
              <a:lnSpc>
                <a:spcPct val="90000"/>
              </a:lnSpc>
              <a:spcBef>
                <a:spcPts val="2000"/>
              </a:spcBef>
              <a:buSzPct val="100000"/>
              <a:buChar char="•"/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2286000" indent="-457200">
              <a:lnSpc>
                <a:spcPct val="90000"/>
              </a:lnSpc>
              <a:spcBef>
                <a:spcPts val="2000"/>
              </a:spcBef>
              <a:buChar char="•"/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Rectangle 7"/>
          <p:cNvSpPr/>
          <p:nvPr/>
        </p:nvSpPr>
        <p:spPr>
          <a:xfrm>
            <a:off x="6032131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0" name="Rectangle 8"/>
          <p:cNvSpPr/>
          <p:nvPr/>
        </p:nvSpPr>
        <p:spPr>
          <a:xfrm>
            <a:off x="18520384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1" name="ZoneTexte 24"/>
          <p:cNvSpPr txBox="1"/>
          <p:nvPr/>
        </p:nvSpPr>
        <p:spPr>
          <a:xfrm>
            <a:off x="23848018" y="2108931"/>
            <a:ext cx="163709" cy="4699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7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32" name="ZoneTexte 23"/>
          <p:cNvSpPr txBox="1"/>
          <p:nvPr/>
        </p:nvSpPr>
        <p:spPr>
          <a:xfrm>
            <a:off x="18976554" y="1852035"/>
            <a:ext cx="192511" cy="762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733" name="Connecteur droit 16"/>
          <p:cNvSpPr/>
          <p:nvPr/>
        </p:nvSpPr>
        <p:spPr>
          <a:xfrm>
            <a:off x="19014293" y="2062885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4" name="Connecteur droit 17"/>
          <p:cNvSpPr/>
          <p:nvPr/>
        </p:nvSpPr>
        <p:spPr>
          <a:xfrm>
            <a:off x="19026922" y="1931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5" name="Connecteur droit 22"/>
          <p:cNvSpPr/>
          <p:nvPr/>
        </p:nvSpPr>
        <p:spPr>
          <a:xfrm>
            <a:off x="23953319" y="1931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6" name="ZoneTexte 27"/>
          <p:cNvSpPr txBox="1"/>
          <p:nvPr/>
        </p:nvSpPr>
        <p:spPr>
          <a:xfrm>
            <a:off x="23836658" y="3423661"/>
            <a:ext cx="163709" cy="4699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7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37" name="Connecteur droit 30"/>
          <p:cNvSpPr/>
          <p:nvPr/>
        </p:nvSpPr>
        <p:spPr>
          <a:xfrm>
            <a:off x="19014293" y="3377615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8" name="Connecteur droit 31"/>
          <p:cNvSpPr/>
          <p:nvPr/>
        </p:nvSpPr>
        <p:spPr>
          <a:xfrm>
            <a:off x="19028262" y="324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9" name="Connecteur droit 32"/>
          <p:cNvSpPr/>
          <p:nvPr/>
        </p:nvSpPr>
        <p:spPr>
          <a:xfrm>
            <a:off x="23941959" y="324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0" name="ZoneTexte 36"/>
          <p:cNvSpPr txBox="1"/>
          <p:nvPr/>
        </p:nvSpPr>
        <p:spPr>
          <a:xfrm>
            <a:off x="23834618" y="4691379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1" name="Connecteur droit 39"/>
          <p:cNvSpPr/>
          <p:nvPr/>
        </p:nvSpPr>
        <p:spPr>
          <a:xfrm>
            <a:off x="19014293" y="4645333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2" name="Connecteur droit 40"/>
          <p:cNvSpPr/>
          <p:nvPr/>
        </p:nvSpPr>
        <p:spPr>
          <a:xfrm>
            <a:off x="19026222" y="4514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3" name="Connecteur droit 41"/>
          <p:cNvSpPr/>
          <p:nvPr/>
        </p:nvSpPr>
        <p:spPr>
          <a:xfrm>
            <a:off x="23939919" y="4514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4" name="ZoneTexte 43"/>
          <p:cNvSpPr txBox="1"/>
          <p:nvPr/>
        </p:nvSpPr>
        <p:spPr>
          <a:xfrm>
            <a:off x="23823259" y="6133110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5" name="Connecteur droit 46"/>
          <p:cNvSpPr/>
          <p:nvPr/>
        </p:nvSpPr>
        <p:spPr>
          <a:xfrm>
            <a:off x="19014293" y="6087064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6" name="Connecteur droit 47"/>
          <p:cNvSpPr/>
          <p:nvPr/>
        </p:nvSpPr>
        <p:spPr>
          <a:xfrm>
            <a:off x="19014863" y="5955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7" name="Connecteur droit 48"/>
          <p:cNvSpPr/>
          <p:nvPr/>
        </p:nvSpPr>
        <p:spPr>
          <a:xfrm>
            <a:off x="23928560" y="5955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8" name="ZoneTexte 52"/>
          <p:cNvSpPr txBox="1"/>
          <p:nvPr/>
        </p:nvSpPr>
        <p:spPr>
          <a:xfrm>
            <a:off x="23821215" y="752782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9" name="Connecteur droit 55"/>
          <p:cNvSpPr/>
          <p:nvPr/>
        </p:nvSpPr>
        <p:spPr>
          <a:xfrm>
            <a:off x="19014293" y="7481781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0" name="Connecteur droit 56"/>
          <p:cNvSpPr/>
          <p:nvPr/>
        </p:nvSpPr>
        <p:spPr>
          <a:xfrm>
            <a:off x="19012819" y="7350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1" name="Connecteur droit 57"/>
          <p:cNvSpPr/>
          <p:nvPr/>
        </p:nvSpPr>
        <p:spPr>
          <a:xfrm>
            <a:off x="23926516" y="7350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2" name="ZoneTexte 23"/>
          <p:cNvSpPr txBox="1"/>
          <p:nvPr/>
        </p:nvSpPr>
        <p:spPr>
          <a:xfrm>
            <a:off x="18976554" y="4789194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3" name="ZoneTexte 23"/>
          <p:cNvSpPr txBox="1"/>
          <p:nvPr/>
        </p:nvSpPr>
        <p:spPr>
          <a:xfrm>
            <a:off x="18976554" y="6277634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4" name="ZoneTexte 23"/>
          <p:cNvSpPr txBox="1"/>
          <p:nvPr/>
        </p:nvSpPr>
        <p:spPr>
          <a:xfrm>
            <a:off x="18976554" y="7595172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5" name="ZoneTexte 23"/>
          <p:cNvSpPr txBox="1"/>
          <p:nvPr/>
        </p:nvSpPr>
        <p:spPr>
          <a:xfrm>
            <a:off x="23739008" y="760088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6" name="ZoneTexte 23"/>
          <p:cNvSpPr txBox="1"/>
          <p:nvPr/>
        </p:nvSpPr>
        <p:spPr>
          <a:xfrm>
            <a:off x="23739008" y="624015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7" name="ZoneTexte 23"/>
          <p:cNvSpPr txBox="1"/>
          <p:nvPr/>
        </p:nvSpPr>
        <p:spPr>
          <a:xfrm>
            <a:off x="23739008" y="479235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018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GRADE1">
    <p:bg>
      <p:bgPr>
        <a:gradFill flip="none" rotWithShape="1">
          <a:gsLst>
            <a:gs pos="69547">
              <a:srgbClr val="FFFFFF"/>
            </a:gs>
            <a:gs pos="79553">
              <a:srgbClr val="C9C9C9"/>
            </a:gs>
            <a:gs pos="100000">
              <a:srgbClr val="929292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Body Level One…"/>
          <p:cNvSpPr txBox="1"/>
          <p:nvPr>
            <p:ph type="body" sz="half" idx="1"/>
          </p:nvPr>
        </p:nvSpPr>
        <p:spPr>
          <a:xfrm>
            <a:off x="2773694" y="831935"/>
            <a:ext cx="20117475" cy="57220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783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ustom Layout">
    <p:bg>
      <p:bgPr>
        <a:gradFill flip="none" rotWithShape="1">
          <a:gsLst>
            <a:gs pos="0">
              <a:srgbClr val="F4FAFC"/>
            </a:gs>
            <a:gs pos="58999">
              <a:srgbClr val="D9D9D9"/>
            </a:gs>
            <a:gs pos="100000">
              <a:srgbClr val="FFFF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Text"/>
          <p:cNvSpPr txBox="1"/>
          <p:nvPr>
            <p:ph type="title"/>
          </p:nvPr>
        </p:nvSpPr>
        <p:spPr>
          <a:xfrm>
            <a:off x="4385631" y="1701207"/>
            <a:ext cx="15263330" cy="9611832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lnSpc>
                <a:spcPts val="10600"/>
              </a:lnSpc>
              <a:defRPr cap="none" spc="-530" sz="10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2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Pink">
    <p:bg>
      <p:bgPr>
        <a:solidFill>
          <a:srgbClr val="FF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Body Level One…"/>
          <p:cNvSpPr txBox="1"/>
          <p:nvPr>
            <p:ph type="body" sz="half" idx="1"/>
          </p:nvPr>
        </p:nvSpPr>
        <p:spPr>
          <a:xfrm>
            <a:off x="1248834" y="1262527"/>
            <a:ext cx="21886335" cy="4251324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3033726" indent="-2946799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3809801" indent="-2865510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4058990" indent="-2946798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801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bg object 16"/>
          <p:cNvSpPr/>
          <p:nvPr/>
        </p:nvSpPr>
        <p:spPr>
          <a:xfrm>
            <a:off x="-1" y="3419853"/>
            <a:ext cx="20951954" cy="10296146"/>
          </a:xfrm>
          <a:prstGeom prst="rect">
            <a:avLst/>
          </a:prstGeom>
          <a:solidFill>
            <a:srgbClr val="E1001A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09" name="bg object 17" descr="bg object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7566" y="0"/>
            <a:ext cx="3456431" cy="3456431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bg object 18"/>
          <p:cNvSpPr/>
          <p:nvPr/>
        </p:nvSpPr>
        <p:spPr>
          <a:xfrm>
            <a:off x="15453360" y="6288022"/>
            <a:ext cx="3895347" cy="389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10261" y="13"/>
                </a:lnTo>
                <a:lnTo>
                  <a:pt x="9729" y="52"/>
                </a:lnTo>
                <a:lnTo>
                  <a:pt x="9204" y="117"/>
                </a:lnTo>
                <a:lnTo>
                  <a:pt x="8687" y="207"/>
                </a:lnTo>
                <a:lnTo>
                  <a:pt x="8179" y="320"/>
                </a:lnTo>
                <a:lnTo>
                  <a:pt x="7681" y="457"/>
                </a:lnTo>
                <a:lnTo>
                  <a:pt x="7192" y="617"/>
                </a:lnTo>
                <a:lnTo>
                  <a:pt x="6714" y="800"/>
                </a:lnTo>
                <a:lnTo>
                  <a:pt x="6247" y="1004"/>
                </a:lnTo>
                <a:lnTo>
                  <a:pt x="5792" y="1229"/>
                </a:lnTo>
                <a:lnTo>
                  <a:pt x="5349" y="1475"/>
                </a:lnTo>
                <a:lnTo>
                  <a:pt x="4919" y="1740"/>
                </a:lnTo>
                <a:lnTo>
                  <a:pt x="4503" y="2025"/>
                </a:lnTo>
                <a:lnTo>
                  <a:pt x="4101" y="2328"/>
                </a:lnTo>
                <a:lnTo>
                  <a:pt x="3714" y="2649"/>
                </a:lnTo>
                <a:lnTo>
                  <a:pt x="3343" y="2988"/>
                </a:lnTo>
                <a:lnTo>
                  <a:pt x="2988" y="3343"/>
                </a:lnTo>
                <a:lnTo>
                  <a:pt x="2649" y="3714"/>
                </a:lnTo>
                <a:lnTo>
                  <a:pt x="2328" y="4101"/>
                </a:lnTo>
                <a:lnTo>
                  <a:pt x="2025" y="4503"/>
                </a:lnTo>
                <a:lnTo>
                  <a:pt x="1740" y="4919"/>
                </a:lnTo>
                <a:lnTo>
                  <a:pt x="1475" y="5349"/>
                </a:lnTo>
                <a:lnTo>
                  <a:pt x="1229" y="5792"/>
                </a:lnTo>
                <a:lnTo>
                  <a:pt x="1004" y="6247"/>
                </a:lnTo>
                <a:lnTo>
                  <a:pt x="800" y="6714"/>
                </a:lnTo>
                <a:lnTo>
                  <a:pt x="617" y="7192"/>
                </a:lnTo>
                <a:lnTo>
                  <a:pt x="457" y="7681"/>
                </a:lnTo>
                <a:lnTo>
                  <a:pt x="320" y="8179"/>
                </a:lnTo>
                <a:lnTo>
                  <a:pt x="207" y="8687"/>
                </a:lnTo>
                <a:lnTo>
                  <a:pt x="117" y="9204"/>
                </a:lnTo>
                <a:lnTo>
                  <a:pt x="52" y="9729"/>
                </a:lnTo>
                <a:lnTo>
                  <a:pt x="13" y="10261"/>
                </a:lnTo>
                <a:lnTo>
                  <a:pt x="0" y="10800"/>
                </a:lnTo>
                <a:lnTo>
                  <a:pt x="13" y="11339"/>
                </a:lnTo>
                <a:lnTo>
                  <a:pt x="52" y="11871"/>
                </a:lnTo>
                <a:lnTo>
                  <a:pt x="117" y="12396"/>
                </a:lnTo>
                <a:lnTo>
                  <a:pt x="207" y="12913"/>
                </a:lnTo>
                <a:lnTo>
                  <a:pt x="320" y="13421"/>
                </a:lnTo>
                <a:lnTo>
                  <a:pt x="457" y="13919"/>
                </a:lnTo>
                <a:lnTo>
                  <a:pt x="617" y="14408"/>
                </a:lnTo>
                <a:lnTo>
                  <a:pt x="800" y="14886"/>
                </a:lnTo>
                <a:lnTo>
                  <a:pt x="1004" y="15353"/>
                </a:lnTo>
                <a:lnTo>
                  <a:pt x="1229" y="15808"/>
                </a:lnTo>
                <a:lnTo>
                  <a:pt x="1475" y="16251"/>
                </a:lnTo>
                <a:lnTo>
                  <a:pt x="1740" y="16681"/>
                </a:lnTo>
                <a:lnTo>
                  <a:pt x="2025" y="17097"/>
                </a:lnTo>
                <a:lnTo>
                  <a:pt x="2328" y="17499"/>
                </a:lnTo>
                <a:lnTo>
                  <a:pt x="2649" y="17886"/>
                </a:lnTo>
                <a:lnTo>
                  <a:pt x="2988" y="18257"/>
                </a:lnTo>
                <a:lnTo>
                  <a:pt x="3343" y="18612"/>
                </a:lnTo>
                <a:lnTo>
                  <a:pt x="3714" y="18951"/>
                </a:lnTo>
                <a:lnTo>
                  <a:pt x="4101" y="19272"/>
                </a:lnTo>
                <a:lnTo>
                  <a:pt x="4503" y="19575"/>
                </a:lnTo>
                <a:lnTo>
                  <a:pt x="4919" y="19860"/>
                </a:lnTo>
                <a:lnTo>
                  <a:pt x="5349" y="20125"/>
                </a:lnTo>
                <a:lnTo>
                  <a:pt x="5792" y="20371"/>
                </a:lnTo>
                <a:lnTo>
                  <a:pt x="6247" y="20596"/>
                </a:lnTo>
                <a:lnTo>
                  <a:pt x="6714" y="20800"/>
                </a:lnTo>
                <a:lnTo>
                  <a:pt x="7192" y="20983"/>
                </a:lnTo>
                <a:lnTo>
                  <a:pt x="7681" y="21143"/>
                </a:lnTo>
                <a:lnTo>
                  <a:pt x="8179" y="21280"/>
                </a:lnTo>
                <a:lnTo>
                  <a:pt x="8687" y="21393"/>
                </a:lnTo>
                <a:lnTo>
                  <a:pt x="9204" y="21483"/>
                </a:lnTo>
                <a:lnTo>
                  <a:pt x="9729" y="21548"/>
                </a:lnTo>
                <a:lnTo>
                  <a:pt x="10261" y="21587"/>
                </a:lnTo>
                <a:lnTo>
                  <a:pt x="10800" y="21600"/>
                </a:lnTo>
                <a:lnTo>
                  <a:pt x="11339" y="21587"/>
                </a:lnTo>
                <a:lnTo>
                  <a:pt x="11871" y="21548"/>
                </a:lnTo>
                <a:lnTo>
                  <a:pt x="12396" y="21483"/>
                </a:lnTo>
                <a:lnTo>
                  <a:pt x="12913" y="21393"/>
                </a:lnTo>
                <a:lnTo>
                  <a:pt x="13421" y="21280"/>
                </a:lnTo>
                <a:lnTo>
                  <a:pt x="13919" y="21143"/>
                </a:lnTo>
                <a:lnTo>
                  <a:pt x="14408" y="20983"/>
                </a:lnTo>
                <a:lnTo>
                  <a:pt x="14886" y="20800"/>
                </a:lnTo>
                <a:lnTo>
                  <a:pt x="15353" y="20596"/>
                </a:lnTo>
                <a:lnTo>
                  <a:pt x="15808" y="20371"/>
                </a:lnTo>
                <a:lnTo>
                  <a:pt x="16251" y="20125"/>
                </a:lnTo>
                <a:lnTo>
                  <a:pt x="16681" y="19860"/>
                </a:lnTo>
                <a:lnTo>
                  <a:pt x="17097" y="19575"/>
                </a:lnTo>
                <a:lnTo>
                  <a:pt x="17499" y="19272"/>
                </a:lnTo>
                <a:lnTo>
                  <a:pt x="17886" y="18951"/>
                </a:lnTo>
                <a:lnTo>
                  <a:pt x="18257" y="18612"/>
                </a:lnTo>
                <a:lnTo>
                  <a:pt x="18612" y="18257"/>
                </a:lnTo>
                <a:lnTo>
                  <a:pt x="18951" y="17886"/>
                </a:lnTo>
                <a:lnTo>
                  <a:pt x="19272" y="17499"/>
                </a:lnTo>
                <a:lnTo>
                  <a:pt x="19575" y="17097"/>
                </a:lnTo>
                <a:lnTo>
                  <a:pt x="19860" y="16681"/>
                </a:lnTo>
                <a:lnTo>
                  <a:pt x="20125" y="16251"/>
                </a:lnTo>
                <a:lnTo>
                  <a:pt x="20371" y="15808"/>
                </a:lnTo>
                <a:lnTo>
                  <a:pt x="20596" y="15353"/>
                </a:lnTo>
                <a:lnTo>
                  <a:pt x="20800" y="14886"/>
                </a:lnTo>
                <a:lnTo>
                  <a:pt x="20983" y="14408"/>
                </a:lnTo>
                <a:lnTo>
                  <a:pt x="21143" y="13919"/>
                </a:lnTo>
                <a:lnTo>
                  <a:pt x="21280" y="13421"/>
                </a:lnTo>
                <a:lnTo>
                  <a:pt x="21393" y="12913"/>
                </a:lnTo>
                <a:lnTo>
                  <a:pt x="21483" y="12396"/>
                </a:lnTo>
                <a:lnTo>
                  <a:pt x="21548" y="11871"/>
                </a:lnTo>
                <a:lnTo>
                  <a:pt x="21587" y="11339"/>
                </a:lnTo>
                <a:lnTo>
                  <a:pt x="21600" y="10800"/>
                </a:lnTo>
                <a:lnTo>
                  <a:pt x="21587" y="10261"/>
                </a:lnTo>
                <a:lnTo>
                  <a:pt x="21548" y="9729"/>
                </a:lnTo>
                <a:lnTo>
                  <a:pt x="21483" y="9204"/>
                </a:lnTo>
                <a:lnTo>
                  <a:pt x="21393" y="8687"/>
                </a:lnTo>
                <a:lnTo>
                  <a:pt x="21280" y="8179"/>
                </a:lnTo>
                <a:lnTo>
                  <a:pt x="21143" y="7681"/>
                </a:lnTo>
                <a:lnTo>
                  <a:pt x="20983" y="7192"/>
                </a:lnTo>
                <a:lnTo>
                  <a:pt x="20800" y="6714"/>
                </a:lnTo>
                <a:lnTo>
                  <a:pt x="20596" y="6247"/>
                </a:lnTo>
                <a:lnTo>
                  <a:pt x="20371" y="5792"/>
                </a:lnTo>
                <a:lnTo>
                  <a:pt x="20125" y="5349"/>
                </a:lnTo>
                <a:lnTo>
                  <a:pt x="19860" y="4919"/>
                </a:lnTo>
                <a:lnTo>
                  <a:pt x="19575" y="4503"/>
                </a:lnTo>
                <a:lnTo>
                  <a:pt x="19272" y="4101"/>
                </a:lnTo>
                <a:lnTo>
                  <a:pt x="18951" y="3714"/>
                </a:lnTo>
                <a:lnTo>
                  <a:pt x="18612" y="3343"/>
                </a:lnTo>
                <a:lnTo>
                  <a:pt x="18257" y="2988"/>
                </a:lnTo>
                <a:lnTo>
                  <a:pt x="17886" y="2649"/>
                </a:lnTo>
                <a:lnTo>
                  <a:pt x="17499" y="2328"/>
                </a:lnTo>
                <a:lnTo>
                  <a:pt x="17097" y="2025"/>
                </a:lnTo>
                <a:lnTo>
                  <a:pt x="16681" y="1740"/>
                </a:lnTo>
                <a:lnTo>
                  <a:pt x="16251" y="1475"/>
                </a:lnTo>
                <a:lnTo>
                  <a:pt x="15808" y="1229"/>
                </a:lnTo>
                <a:lnTo>
                  <a:pt x="15353" y="1004"/>
                </a:lnTo>
                <a:lnTo>
                  <a:pt x="14886" y="800"/>
                </a:lnTo>
                <a:lnTo>
                  <a:pt x="14408" y="617"/>
                </a:lnTo>
                <a:lnTo>
                  <a:pt x="13919" y="457"/>
                </a:lnTo>
                <a:lnTo>
                  <a:pt x="13421" y="320"/>
                </a:lnTo>
                <a:lnTo>
                  <a:pt x="12913" y="207"/>
                </a:lnTo>
                <a:lnTo>
                  <a:pt x="12396" y="117"/>
                </a:lnTo>
                <a:lnTo>
                  <a:pt x="11871" y="52"/>
                </a:lnTo>
                <a:lnTo>
                  <a:pt x="11339" y="13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11" name="bg object 19" descr="bg object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5976" y="12761976"/>
            <a:ext cx="2456687" cy="82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bg object 20" descr="bg object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72360" y="5995413"/>
            <a:ext cx="4645149" cy="4282439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Title Text"/>
          <p:cNvSpPr txBox="1"/>
          <p:nvPr>
            <p:ph type="title"/>
          </p:nvPr>
        </p:nvSpPr>
        <p:spPr>
          <a:xfrm>
            <a:off x="2750080" y="2606"/>
            <a:ext cx="18883839" cy="270002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cap="none" sz="8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4" name="Body Level One…"/>
          <p:cNvSpPr txBox="1"/>
          <p:nvPr>
            <p:ph type="body" idx="1"/>
          </p:nvPr>
        </p:nvSpPr>
        <p:spPr>
          <a:xfrm>
            <a:off x="1219200" y="3154679"/>
            <a:ext cx="21945600" cy="90525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5" name="Slide Number"/>
          <p:cNvSpPr txBox="1"/>
          <p:nvPr>
            <p:ph type="sldNum" sz="quarter" idx="2"/>
          </p:nvPr>
        </p:nvSpPr>
        <p:spPr>
          <a:xfrm>
            <a:off x="22688649" y="12755880"/>
            <a:ext cx="476151" cy="457895"/>
          </a:xfrm>
          <a:prstGeom prst="rect">
            <a:avLst/>
          </a:prstGeom>
        </p:spPr>
        <p:txBody>
          <a:bodyPr anchor="t"/>
          <a:lstStyle>
            <a:lvl1pPr algn="r"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0803" y="11959734"/>
            <a:ext cx="3163561" cy="2236179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Connecteur droit 8"/>
          <p:cNvSpPr/>
          <p:nvPr/>
        </p:nvSpPr>
        <p:spPr>
          <a:xfrm>
            <a:off x="3983087" y="12474623"/>
            <a:ext cx="16561842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4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85427" y="16770"/>
            <a:ext cx="2851833" cy="164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2"/>
          <p:cNvSpPr/>
          <p:nvPr/>
        </p:nvSpPr>
        <p:spPr>
          <a:xfrm>
            <a:off x="3048000" y="11610527"/>
            <a:ext cx="18288000" cy="21054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xfrm>
            <a:off x="-278651" y="6716503"/>
            <a:ext cx="11377265" cy="2940051"/>
          </a:xfrm>
          <a:prstGeom prst="rect">
            <a:avLst/>
          </a:prstGeom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defRPr b="1" cap="none" sz="6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b="1" sz="1600">
                <a:solidFill>
                  <a:srgbClr val="5967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 Text"/>
          <p:cNvSpPr txBox="1"/>
          <p:nvPr>
            <p:ph type="title"/>
          </p:nvPr>
        </p:nvSpPr>
        <p:spPr>
          <a:xfrm>
            <a:off x="7" y="76202"/>
            <a:ext cx="24384004" cy="2952001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3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45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832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Freeform 13"/>
            <p:cNvSpPr/>
            <p:nvPr/>
          </p:nvSpPr>
          <p:spPr>
            <a:xfrm>
              <a:off x="1863530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46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7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10/04/2020</a:t>
            </a:r>
          </a:p>
        </p:txBody>
      </p:sp>
      <p:sp>
        <p:nvSpPr>
          <p:cNvPr id="848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9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5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850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Freeform 218"/>
            <p:cNvSpPr/>
            <p:nvPr/>
          </p:nvSpPr>
          <p:spPr>
            <a:xfrm>
              <a:off x="721589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66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rcRect l="0" t="0" r="0" b="53560"/>
          <a:stretch>
            <a:fillRect/>
          </a:stretch>
        </p:blipFill>
        <p:spPr>
          <a:xfrm>
            <a:off x="4254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ZoneTexte 17"/>
          <p:cNvSpPr txBox="1"/>
          <p:nvPr/>
        </p:nvSpPr>
        <p:spPr>
          <a:xfrm>
            <a:off x="5577162" y="12934450"/>
            <a:ext cx="4831006" cy="5030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18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  <p:sp>
        <p:nvSpPr>
          <p:cNvPr id="869" name="Title Text"/>
          <p:cNvSpPr txBox="1"/>
          <p:nvPr>
            <p:ph type="title"/>
          </p:nvPr>
        </p:nvSpPr>
        <p:spPr>
          <a:xfrm>
            <a:off x="-88388" y="-10457"/>
            <a:ext cx="24499106" cy="1368822"/>
          </a:xfrm>
          <a:prstGeom prst="rect">
            <a:avLst/>
          </a:prstGeom>
          <a:solidFill>
            <a:srgbClr val="000000"/>
          </a:solidFill>
          <a:ln w="25400"/>
        </p:spPr>
        <p:txBody>
          <a:bodyPr>
            <a:normAutofit fontScale="100000" lnSpcReduction="0"/>
          </a:bodyPr>
          <a:lstStyle>
            <a:lvl1pPr defTabSz="2438400">
              <a:defRPr b="1" cap="none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0" name="Body Level One…"/>
          <p:cNvSpPr txBox="1"/>
          <p:nvPr>
            <p:ph type="body" sz="quarter" idx="1"/>
          </p:nvPr>
        </p:nvSpPr>
        <p:spPr>
          <a:xfrm>
            <a:off x="1031305" y="10244808"/>
            <a:ext cx="6482780" cy="308710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1400"/>
              </a:spcBef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90000"/>
              </a:lnSpc>
              <a:spcBef>
                <a:spcPts val="1400"/>
              </a:spcBef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84563" indent="-498763" defTabSz="2438400">
              <a:lnSpc>
                <a:spcPct val="90000"/>
              </a:lnSpc>
              <a:spcBef>
                <a:spcPts val="1400"/>
              </a:spcBef>
              <a:buChar char="▪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685800" defTabSz="2438400">
              <a:lnSpc>
                <a:spcPct val="90000"/>
              </a:lnSpc>
              <a:spcBef>
                <a:spcPts val="1400"/>
              </a:spcBef>
              <a:buSzPct val="100000"/>
              <a:buChar char="▪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685800" defTabSz="2438400">
              <a:lnSpc>
                <a:spcPct val="90000"/>
              </a:lnSpc>
              <a:spcBef>
                <a:spcPts val="1400"/>
              </a:spcBef>
              <a:buChar char="»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1" name="Rectangle 7"/>
          <p:cNvSpPr/>
          <p:nvPr/>
        </p:nvSpPr>
        <p:spPr>
          <a:xfrm>
            <a:off x="8280031" y="1905156"/>
            <a:ext cx="151196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2" name="Rectangle 8"/>
          <p:cNvSpPr/>
          <p:nvPr/>
        </p:nvSpPr>
        <p:spPr>
          <a:xfrm>
            <a:off x="16412184" y="1905156"/>
            <a:ext cx="151195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9" name="Grouper 26"/>
          <p:cNvGrpSpPr/>
          <p:nvPr/>
        </p:nvGrpSpPr>
        <p:grpSpPr>
          <a:xfrm>
            <a:off x="16919226" y="3648111"/>
            <a:ext cx="6662041" cy="2261854"/>
            <a:chOff x="0" y="0"/>
            <a:chExt cx="6662040" cy="2261853"/>
          </a:xfrm>
        </p:grpSpPr>
        <p:sp>
          <p:nvSpPr>
            <p:cNvPr id="873" name="ZoneTexte 27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74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75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Type of city</a:t>
              </a:r>
            </a:p>
          </p:txBody>
        </p:sp>
        <p:sp>
          <p:nvSpPr>
            <p:cNvPr id="876" name="Connecteur droit 30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7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6" name="Grouper 35"/>
          <p:cNvGrpSpPr/>
          <p:nvPr/>
        </p:nvGrpSpPr>
        <p:grpSpPr>
          <a:xfrm>
            <a:off x="16917185" y="5508845"/>
            <a:ext cx="6662042" cy="2303838"/>
            <a:chOff x="0" y="0"/>
            <a:chExt cx="6662040" cy="2303837"/>
          </a:xfrm>
        </p:grpSpPr>
        <p:sp>
          <p:nvSpPr>
            <p:cNvPr id="880" name="ZoneTexte 36"/>
            <p:cNvSpPr/>
            <p:nvPr/>
          </p:nvSpPr>
          <p:spPr>
            <a:xfrm>
              <a:off x="6498331" y="1087533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81" name="ZoneTexte 37"/>
            <p:cNvSpPr/>
            <p:nvPr/>
          </p:nvSpPr>
          <p:spPr>
            <a:xfrm>
              <a:off x="255266" y="1033837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82" name="ZoneTexte 38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Frequency</a:t>
              </a:r>
            </a:p>
          </p:txBody>
        </p:sp>
        <p:sp>
          <p:nvSpPr>
            <p:cNvPr id="883" name="Connecteur droit 39"/>
            <p:cNvSpPr/>
            <p:nvPr/>
          </p:nvSpPr>
          <p:spPr>
            <a:xfrm>
              <a:off x="329765" y="1041487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Connecteur droit 40"/>
            <p:cNvSpPr/>
            <p:nvPr/>
          </p:nvSpPr>
          <p:spPr>
            <a:xfrm flipH="1">
              <a:off x="331457" y="910727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5" name="Connecteur droit 41"/>
            <p:cNvSpPr/>
            <p:nvPr/>
          </p:nvSpPr>
          <p:spPr>
            <a:xfrm>
              <a:off x="6604055" y="910727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93" name="Grouper 42"/>
          <p:cNvGrpSpPr/>
          <p:nvPr/>
        </p:nvGrpSpPr>
        <p:grpSpPr>
          <a:xfrm>
            <a:off x="16905826" y="7479567"/>
            <a:ext cx="6662041" cy="2282846"/>
            <a:chOff x="0" y="0"/>
            <a:chExt cx="6662039" cy="2282845"/>
          </a:xfrm>
        </p:grpSpPr>
        <p:sp>
          <p:nvSpPr>
            <p:cNvPr id="887" name="ZoneTexte 43"/>
            <p:cNvSpPr/>
            <p:nvPr/>
          </p:nvSpPr>
          <p:spPr>
            <a:xfrm>
              <a:off x="6498330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88" name="ZoneTexte 44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89" name="ZoneTexte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Technical level</a:t>
              </a:r>
            </a:p>
          </p:txBody>
        </p:sp>
        <p:sp>
          <p:nvSpPr>
            <p:cNvPr id="890" name="Connecteur droit 46"/>
            <p:cNvSpPr/>
            <p:nvPr/>
          </p:nvSpPr>
          <p:spPr>
            <a:xfrm>
              <a:off x="329765" y="1020495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1" name="Connecteur droit 47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2" name="Connecteur droit 48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00" name="Grouper 51"/>
          <p:cNvGrpSpPr/>
          <p:nvPr/>
        </p:nvGrpSpPr>
        <p:grpSpPr>
          <a:xfrm>
            <a:off x="16903783" y="9403277"/>
            <a:ext cx="6662042" cy="2261854"/>
            <a:chOff x="0" y="0"/>
            <a:chExt cx="6662040" cy="2261853"/>
          </a:xfrm>
        </p:grpSpPr>
        <p:sp>
          <p:nvSpPr>
            <p:cNvPr id="894" name="ZoneTexte 52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95" name="ZoneTexte 53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96" name="ZoneTexte 5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Mobile friendly</a:t>
              </a:r>
            </a:p>
          </p:txBody>
        </p:sp>
        <p:sp>
          <p:nvSpPr>
            <p:cNvPr id="897" name="Connecteur droit 55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8" name="Connecteur droit 56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9" name="Connecteur droit 57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07" name="Grouper 58"/>
          <p:cNvGrpSpPr/>
          <p:nvPr/>
        </p:nvGrpSpPr>
        <p:grpSpPr>
          <a:xfrm>
            <a:off x="16892426" y="11332017"/>
            <a:ext cx="6662041" cy="2282847"/>
            <a:chOff x="0" y="0"/>
            <a:chExt cx="6662040" cy="2282845"/>
          </a:xfrm>
        </p:grpSpPr>
        <p:sp>
          <p:nvSpPr>
            <p:cNvPr id="901" name="ZoneTexte 59"/>
            <p:cNvSpPr/>
            <p:nvPr/>
          </p:nvSpPr>
          <p:spPr>
            <a:xfrm>
              <a:off x="6498331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902" name="ZoneTexte 60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903" name="ZoneTexte 6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Know How</a:t>
              </a:r>
            </a:p>
          </p:txBody>
        </p:sp>
        <p:sp>
          <p:nvSpPr>
            <p:cNvPr id="904" name="Connecteur droit 62"/>
            <p:cNvSpPr/>
            <p:nvPr/>
          </p:nvSpPr>
          <p:spPr>
            <a:xfrm>
              <a:off x="329765" y="1020495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5" name="Connecteur droit 63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6" name="Connecteur droit 64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14" name="Grouper 26"/>
          <p:cNvGrpSpPr/>
          <p:nvPr/>
        </p:nvGrpSpPr>
        <p:grpSpPr>
          <a:xfrm>
            <a:off x="16864427" y="1698381"/>
            <a:ext cx="6662042" cy="2261854"/>
            <a:chOff x="0" y="0"/>
            <a:chExt cx="6662040" cy="2261853"/>
          </a:xfrm>
        </p:grpSpPr>
        <p:sp>
          <p:nvSpPr>
            <p:cNvPr id="908" name="ZoneTexte 27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909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910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Revenues</a:t>
              </a:r>
            </a:p>
          </p:txBody>
        </p:sp>
        <p:sp>
          <p:nvSpPr>
            <p:cNvPr id="911" name="Connecteur droit 30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2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3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itle Text"/>
          <p:cNvSpPr txBox="1"/>
          <p:nvPr>
            <p:ph type="title"/>
          </p:nvPr>
        </p:nvSpPr>
        <p:spPr>
          <a:xfrm>
            <a:off x="17428832" y="13069538"/>
            <a:ext cx="6922442" cy="677148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r">
              <a:lnSpc>
                <a:spcPct val="90000"/>
              </a:lnSpc>
              <a:defRPr cap="none"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defRPr cap="none"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0" name="Body Level One…"/>
          <p:cNvSpPr txBox="1"/>
          <p:nvPr>
            <p:ph type="body" idx="1"/>
          </p:nvPr>
        </p:nvSpPr>
        <p:spPr>
          <a:xfrm>
            <a:off x="1248834" y="2441509"/>
            <a:ext cx="21886335" cy="1045468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965200" indent="-965200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9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0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seul">
    <p:bg>
      <p:bgPr>
        <a:gradFill flip="none" rotWithShape="1">
          <a:gsLst>
            <a:gs pos="23000">
              <a:srgbClr val="D9D9D9">
                <a:alpha val="38000"/>
              </a:srgbClr>
            </a:gs>
            <a:gs pos="100000">
              <a:srgbClr val="A6A6A6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itle Text"/>
          <p:cNvSpPr txBox="1"/>
          <p:nvPr>
            <p:ph type="title"/>
          </p:nvPr>
        </p:nvSpPr>
        <p:spPr>
          <a:xfrm>
            <a:off x="1219199" y="549276"/>
            <a:ext cx="21945601" cy="2286001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914400">
              <a:defRPr cap="none" sz="8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2192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Body Level One…"/>
          <p:cNvSpPr txBox="1"/>
          <p:nvPr>
            <p:ph type="body" idx="1"/>
          </p:nvPr>
        </p:nvSpPr>
        <p:spPr>
          <a:xfrm>
            <a:off x="1670247" y="236394"/>
            <a:ext cx="21314837" cy="1234122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6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algn="r" defTabSz="2438400">
              <a:defRPr cap="none" sz="3200">
                <a:solidFill>
                  <a:srgbClr val="373545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5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97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Light Blue">
    <p:bg>
      <p:bgPr>
        <a:solidFill>
          <a:srgbClr val="3494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Body Level One…"/>
          <p:cNvSpPr txBox="1"/>
          <p:nvPr>
            <p:ph type="body" sz="half" idx="1"/>
          </p:nvPr>
        </p:nvSpPr>
        <p:spPr>
          <a:xfrm>
            <a:off x="1248834" y="905338"/>
            <a:ext cx="21886335" cy="4251324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34290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0" indent="685800" defTabSz="1828970">
              <a:lnSpc>
                <a:spcPct val="90000"/>
              </a:lnSpc>
              <a:spcBef>
                <a:spcPts val="6100"/>
              </a:spcBef>
              <a:buSzTx/>
              <a:buNone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indent="102870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0" indent="1371600" defTabSz="1828970">
              <a:lnSpc>
                <a:spcPct val="90000"/>
              </a:lnSpc>
              <a:spcBef>
                <a:spcPts val="6100"/>
              </a:spcBef>
              <a:buSzTx/>
              <a:buNone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</p:spPr>
        <p:txBody>
          <a:bodyPr lIns="121919" tIns="121919" rIns="121919" bIns="121919"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98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necteur droit 8"/>
          <p:cNvSpPr/>
          <p:nvPr/>
        </p:nvSpPr>
        <p:spPr>
          <a:xfrm>
            <a:off x="3983087" y="12474623"/>
            <a:ext cx="16561842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15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4167" y="0"/>
            <a:ext cx="2851833" cy="164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Body Level One…"/>
          <p:cNvSpPr txBox="1"/>
          <p:nvPr>
            <p:ph type="body" sz="quarter" idx="1"/>
          </p:nvPr>
        </p:nvSpPr>
        <p:spPr>
          <a:xfrm>
            <a:off x="3048000" y="2826979"/>
            <a:ext cx="18288000" cy="7525"/>
          </a:xfrm>
          <a:prstGeom prst="rect">
            <a:avLst/>
          </a:prstGeom>
          <a:solidFill>
            <a:srgbClr val="8EB4E3"/>
          </a:solidFill>
          <a:ln w="3175">
            <a:solidFill>
              <a:srgbClr val="8EB4E3"/>
            </a:solidFill>
            <a:round/>
          </a:ln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42962" indent="-385762" algn="ctr">
              <a:lnSpc>
                <a:spcPct val="100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22614" indent="-408214"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lnSpc>
                <a:spcPct val="100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51759" indent="-822959" algn="ctr">
              <a:lnSpc>
                <a:spcPct val="100000"/>
              </a:lnSpc>
              <a:spcBef>
                <a:spcPts val="800"/>
              </a:spcBef>
              <a:buChar char="▪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Espace réservé du texte 14"/>
          <p:cNvSpPr/>
          <p:nvPr>
            <p:ph type="body" sz="quarter" idx="21" hasCustomPrompt="1"/>
          </p:nvPr>
        </p:nvSpPr>
        <p:spPr>
          <a:xfrm>
            <a:off x="3483364" y="330893"/>
            <a:ext cx="17312638" cy="1828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40784" indent="-340784">
              <a:lnSpc>
                <a:spcPct val="90000"/>
              </a:lnSpc>
              <a:spcBef>
                <a:spcPts val="700"/>
              </a:spcBef>
              <a:buClr>
                <a:srgbClr val="00B0F0"/>
              </a:buClr>
              <a:buSzPct val="100000"/>
              <a:buFont typeface="Arial"/>
              <a:buChar char="•"/>
              <a:defRPr spc="-186" sz="2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 de la slide
Sous-titre</a:t>
            </a:r>
          </a:p>
        </p:txBody>
      </p:sp>
      <p:sp>
        <p:nvSpPr>
          <p:cNvPr id="118" name="Espace réservé du texte 15"/>
          <p:cNvSpPr/>
          <p:nvPr>
            <p:ph type="body" sz="quarter" idx="22" hasCustomPrompt="1"/>
          </p:nvPr>
        </p:nvSpPr>
        <p:spPr>
          <a:xfrm>
            <a:off x="19647123" y="12669384"/>
            <a:ext cx="1148875" cy="7600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logo</a:t>
            </a:r>
          </a:p>
        </p:txBody>
      </p:sp>
      <p:sp>
        <p:nvSpPr>
          <p:cNvPr id="119" name="Espace réservé du texte 6"/>
          <p:cNvSpPr/>
          <p:nvPr>
            <p:ph type="body" sz="quarter" idx="23" hasCustomPrompt="1"/>
          </p:nvPr>
        </p:nvSpPr>
        <p:spPr>
          <a:xfrm>
            <a:off x="-4284592" y="3766823"/>
            <a:ext cx="449335" cy="599113"/>
          </a:xfrm>
          <a:prstGeom prst="rect">
            <a:avLst/>
          </a:prstGeom>
          <a:solidFill>
            <a:srgbClr val="95B3D7"/>
          </a:solidFill>
        </p:spPr>
        <p:txBody>
          <a:bodyPr>
            <a:normAutofit fontScale="100000" lnSpcReduction="0"/>
          </a:bodyPr>
          <a:lstStyle>
            <a:lvl1pPr marL="146050" indent="-146050" algn="ctr" defTabSz="73152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44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0" name="Espace réservé du texte 6"/>
          <p:cNvSpPr/>
          <p:nvPr>
            <p:ph type="body" sz="quarter" idx="24" hasCustomPrompt="1"/>
          </p:nvPr>
        </p:nvSpPr>
        <p:spPr>
          <a:xfrm>
            <a:off x="-5771030" y="7004163"/>
            <a:ext cx="3210393" cy="423637"/>
          </a:xfrm>
          <a:prstGeom prst="rect">
            <a:avLst/>
          </a:prstGeom>
          <a:solidFill>
            <a:srgbClr val="95B3D7"/>
          </a:solidFill>
        </p:spPr>
        <p:txBody>
          <a:bodyPr anchor="ctr">
            <a:normAutofit fontScale="100000" lnSpcReduction="0"/>
          </a:bodyPr>
          <a:lstStyle>
            <a:lvl1pPr marL="149701" indent="-149701" algn="r" defTabSz="749808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476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1" name="Espace réservé du texte 2"/>
          <p:cNvSpPr/>
          <p:nvPr>
            <p:ph type="body" sz="quarter" idx="25" hasCustomPrompt="1"/>
          </p:nvPr>
        </p:nvSpPr>
        <p:spPr>
          <a:xfrm>
            <a:off x="-5398769" y="9027935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2" name="Espace réservé du texte 3"/>
          <p:cNvSpPr/>
          <p:nvPr>
            <p:ph type="body" sz="quarter" idx="26" hasCustomPrompt="1"/>
          </p:nvPr>
        </p:nvSpPr>
        <p:spPr>
          <a:xfrm>
            <a:off x="4705370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3" name="Espace réservé du texte 3"/>
          <p:cNvSpPr/>
          <p:nvPr>
            <p:ph type="body" sz="quarter" idx="27" hasCustomPrompt="1"/>
          </p:nvPr>
        </p:nvSpPr>
        <p:spPr>
          <a:xfrm>
            <a:off x="7608423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4" name="Espace réservé du texte 3"/>
          <p:cNvSpPr/>
          <p:nvPr>
            <p:ph type="body" sz="quarter" idx="28" hasCustomPrompt="1"/>
          </p:nvPr>
        </p:nvSpPr>
        <p:spPr>
          <a:xfrm>
            <a:off x="10511476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5" name="Espace réservé du texte 3"/>
          <p:cNvSpPr/>
          <p:nvPr>
            <p:ph type="body" sz="quarter" idx="29" hasCustomPrompt="1"/>
          </p:nvPr>
        </p:nvSpPr>
        <p:spPr>
          <a:xfrm>
            <a:off x="13414530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6" name="Espace réservé du texte 3"/>
          <p:cNvSpPr/>
          <p:nvPr>
            <p:ph type="body" sz="quarter" idx="30" hasCustomPrompt="1"/>
          </p:nvPr>
        </p:nvSpPr>
        <p:spPr>
          <a:xfrm>
            <a:off x="16317585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7" name="Espace réservé du texte 3"/>
          <p:cNvSpPr/>
          <p:nvPr>
            <p:ph type="body" sz="quarter" idx="31" hasCustomPrompt="1"/>
          </p:nvPr>
        </p:nvSpPr>
        <p:spPr>
          <a:xfrm>
            <a:off x="19220639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8" name="Espace réservé du texte 2"/>
          <p:cNvSpPr/>
          <p:nvPr>
            <p:ph type="body" sz="quarter" idx="32" hasCustomPrompt="1"/>
          </p:nvPr>
        </p:nvSpPr>
        <p:spPr>
          <a:xfrm>
            <a:off x="3595522" y="10744535"/>
            <a:ext cx="2677686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9" name="Espace réservé du texte 2"/>
          <p:cNvSpPr/>
          <p:nvPr>
            <p:ph type="body" sz="quarter" idx="33" hasCustomPrompt="1"/>
          </p:nvPr>
        </p:nvSpPr>
        <p:spPr>
          <a:xfrm>
            <a:off x="6498578" y="10744534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0" name="Espace réservé du texte 2"/>
          <p:cNvSpPr/>
          <p:nvPr>
            <p:ph type="body" sz="quarter" idx="34" hasCustomPrompt="1"/>
          </p:nvPr>
        </p:nvSpPr>
        <p:spPr>
          <a:xfrm>
            <a:off x="9401632" y="10744531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1" name="Espace réservé du texte 2"/>
          <p:cNvSpPr/>
          <p:nvPr>
            <p:ph type="body" sz="quarter" idx="35" hasCustomPrompt="1"/>
          </p:nvPr>
        </p:nvSpPr>
        <p:spPr>
          <a:xfrm>
            <a:off x="12304683" y="10744530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2" name="Espace réservé du texte 2"/>
          <p:cNvSpPr/>
          <p:nvPr>
            <p:ph type="body" sz="quarter" idx="36" hasCustomPrompt="1"/>
          </p:nvPr>
        </p:nvSpPr>
        <p:spPr>
          <a:xfrm>
            <a:off x="15207735" y="10744527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3" name="Espace réservé du texte 2"/>
          <p:cNvSpPr/>
          <p:nvPr>
            <p:ph type="body" sz="quarter" idx="37" hasCustomPrompt="1"/>
          </p:nvPr>
        </p:nvSpPr>
        <p:spPr>
          <a:xfrm>
            <a:off x="18110793" y="10744526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4" name="Espace réservé du texte 24"/>
          <p:cNvSpPr/>
          <p:nvPr>
            <p:ph type="body" sz="quarter" idx="38" hasCustomPrompt="1"/>
          </p:nvPr>
        </p:nvSpPr>
        <p:spPr>
          <a:xfrm>
            <a:off x="3588001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5" name="Espace réservé du texte 24"/>
          <p:cNvSpPr/>
          <p:nvPr>
            <p:ph type="body" sz="quarter" idx="39" hasCustomPrompt="1"/>
          </p:nvPr>
        </p:nvSpPr>
        <p:spPr>
          <a:xfrm>
            <a:off x="9397117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6" name="Espace réservé du texte 24"/>
          <p:cNvSpPr/>
          <p:nvPr>
            <p:ph type="body" sz="quarter" idx="40" hasCustomPrompt="1"/>
          </p:nvPr>
        </p:nvSpPr>
        <p:spPr>
          <a:xfrm>
            <a:off x="6492559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7" name="Espace réservé du texte 24"/>
          <p:cNvSpPr/>
          <p:nvPr>
            <p:ph type="body" sz="quarter" idx="41" hasCustomPrompt="1"/>
          </p:nvPr>
        </p:nvSpPr>
        <p:spPr>
          <a:xfrm>
            <a:off x="12301676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8" name="Espace réservé du texte 24"/>
          <p:cNvSpPr/>
          <p:nvPr>
            <p:ph type="body" sz="quarter" idx="42" hasCustomPrompt="1"/>
          </p:nvPr>
        </p:nvSpPr>
        <p:spPr>
          <a:xfrm>
            <a:off x="15206234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9" name="Espace réservé du texte 24"/>
          <p:cNvSpPr/>
          <p:nvPr>
            <p:ph type="body" sz="quarter" idx="43" hasCustomPrompt="1"/>
          </p:nvPr>
        </p:nvSpPr>
        <p:spPr>
          <a:xfrm>
            <a:off x="18110792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40" name="Espace réservé du texte 2"/>
          <p:cNvSpPr/>
          <p:nvPr>
            <p:ph type="body" sz="quarter" idx="44" hasCustomPrompt="1"/>
          </p:nvPr>
        </p:nvSpPr>
        <p:spPr>
          <a:xfrm>
            <a:off x="3588001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1" name="Espace réservé du texte 2"/>
          <p:cNvSpPr/>
          <p:nvPr>
            <p:ph type="body" sz="quarter" idx="45" hasCustomPrompt="1"/>
          </p:nvPr>
        </p:nvSpPr>
        <p:spPr>
          <a:xfrm>
            <a:off x="6492559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2" name="Espace réservé du texte 2"/>
          <p:cNvSpPr/>
          <p:nvPr>
            <p:ph type="body" sz="quarter" idx="46" hasCustomPrompt="1"/>
          </p:nvPr>
        </p:nvSpPr>
        <p:spPr>
          <a:xfrm>
            <a:off x="9397117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3" name="Espace réservé du texte 2"/>
          <p:cNvSpPr/>
          <p:nvPr>
            <p:ph type="body" sz="quarter" idx="47" hasCustomPrompt="1"/>
          </p:nvPr>
        </p:nvSpPr>
        <p:spPr>
          <a:xfrm>
            <a:off x="12301676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4" name="Espace réservé du texte 2"/>
          <p:cNvSpPr/>
          <p:nvPr>
            <p:ph type="body" sz="quarter" idx="48" hasCustomPrompt="1"/>
          </p:nvPr>
        </p:nvSpPr>
        <p:spPr>
          <a:xfrm>
            <a:off x="15206234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5" name="Espace réservé du texte 2"/>
          <p:cNvSpPr/>
          <p:nvPr>
            <p:ph type="body" sz="quarter" idx="49" hasCustomPrompt="1"/>
          </p:nvPr>
        </p:nvSpPr>
        <p:spPr>
          <a:xfrm>
            <a:off x="18110792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20020041" y="12881808"/>
            <a:ext cx="401559" cy="392034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b="1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itle Text"/>
          <p:cNvSpPr txBox="1"/>
          <p:nvPr>
            <p:ph type="title"/>
          </p:nvPr>
        </p:nvSpPr>
        <p:spPr>
          <a:xfrm>
            <a:off x="836093" y="713647"/>
            <a:ext cx="12878104" cy="6144351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85000"/>
              </a:lnSpc>
              <a:defRPr b="1" cap="none" spc="-53" sz="14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1" name="Body Level One…"/>
          <p:cNvSpPr txBox="1"/>
          <p:nvPr>
            <p:ph type="body" sz="half" idx="1"/>
          </p:nvPr>
        </p:nvSpPr>
        <p:spPr>
          <a:xfrm>
            <a:off x="15468603" y="711202"/>
            <a:ext cx="8077201" cy="9076268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1600"/>
              </a:spcBef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defTabSz="2438400">
              <a:lnSpc>
                <a:spcPct val="90000"/>
              </a:lnSpc>
              <a:spcBef>
                <a:spcPts val="1600"/>
              </a:spcBef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465364" indent="-465364" defTabSz="2438400">
              <a:lnSpc>
                <a:spcPct val="90000"/>
              </a:lnSpc>
              <a:spcBef>
                <a:spcPts val="1600"/>
              </a:spcBef>
              <a:buChar char="▪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707345" indent="-489857" defTabSz="2438400">
              <a:lnSpc>
                <a:spcPct val="90000"/>
              </a:lnSpc>
              <a:spcBef>
                <a:spcPts val="1600"/>
              </a:spcBef>
              <a:buSzPct val="100000"/>
              <a:buChar char="–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867229" indent="-444954" defTabSz="2438400">
              <a:lnSpc>
                <a:spcPct val="90000"/>
              </a:lnSpc>
              <a:spcBef>
                <a:spcPts val="1600"/>
              </a:spcBef>
              <a:buChar char="–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b="1"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EX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itle Text"/>
          <p:cNvSpPr txBox="1"/>
          <p:nvPr>
            <p:ph type="title"/>
          </p:nvPr>
        </p:nvSpPr>
        <p:spPr>
          <a:xfrm>
            <a:off x="208560" y="123126"/>
            <a:ext cx="5436691" cy="13125476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70000"/>
              </a:lnSpc>
              <a:defRPr cap="none" sz="8000">
                <a:solidFill>
                  <a:srgbClr val="80808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0" name="Body Level One…"/>
          <p:cNvSpPr txBox="1"/>
          <p:nvPr>
            <p:ph type="body" idx="1"/>
          </p:nvPr>
        </p:nvSpPr>
        <p:spPr>
          <a:xfrm>
            <a:off x="6093370" y="123126"/>
            <a:ext cx="18287100" cy="13125476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2286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indent="457200" defTabSz="914364">
              <a:lnSpc>
                <a:spcPct val="60000"/>
              </a:lnSpc>
              <a:spcBef>
                <a:spcPts val="1400"/>
              </a:spcBef>
              <a:buSzTx/>
              <a:buNone/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6858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914400" defTabSz="914364">
              <a:lnSpc>
                <a:spcPct val="60000"/>
              </a:lnSpc>
              <a:spcBef>
                <a:spcPts val="1400"/>
              </a:spcBef>
              <a:buSzTx/>
              <a:buNone/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11826240" y="12344399"/>
            <a:ext cx="5120641" cy="736601"/>
          </a:xfrm>
          <a:prstGeom prst="rect">
            <a:avLst/>
          </a:prstGeom>
          <a:ln w="25400"/>
        </p:spPr>
        <p:txBody>
          <a:bodyPr lIns="109728" tIns="109728" rIns="109728" bIns="109728"/>
          <a:lstStyle>
            <a:lvl1pPr algn="r" defTabSz="1097280">
              <a:defRPr sz="2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baseline="-5747" spc="174" sz="8700">
                <a:solidFill>
                  <a:srgbClr val="34A5DA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9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50950" y="13886729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8885279" y="13093346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3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5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6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7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10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3248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22943171" y="12928105"/>
            <a:ext cx="277466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800"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5pPr>
      <a:lvl6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6pPr>
      <a:lvl7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7pPr>
      <a:lvl8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8pPr>
      <a:lvl9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9pPr>
    </p:titleStyle>
    <p:bodyStyle>
      <a:lvl1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1pPr>
      <a:lvl2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2pPr>
      <a:lvl3pPr marL="493714" marR="0" indent="-493714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3pPr>
      <a:lvl4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4pPr>
      <a:lvl5pPr marL="775636" marR="0" indent="-523636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Tx/>
        <a:buChar char="o"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5pPr>
      <a:lvl6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6pPr>
      <a:lvl7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7pPr>
      <a:lvl8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8pPr>
      <a:lvl9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9pPr>
    </p:bodyStyle>
    <p:other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2pPr>
      <a:lvl3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3pPr>
      <a:lvl4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4pPr>
      <a:lvl5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5pPr>
      <a:lvl6pPr marL="0" marR="0" indent="22860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6pPr>
      <a:lvl7pPr marL="0" marR="0" indent="2743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7pPr>
      <a:lvl8pPr marL="0" marR="0" indent="3200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8pPr>
      <a:lvl9pPr marL="0" marR="0" indent="3657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8.png"/><Relationship Id="rId3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39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1.jpeg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3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1.jpeg"/><Relationship Id="rId3" Type="http://schemas.openxmlformats.org/officeDocument/2006/relationships/image" Target="../media/image35.jpeg"/><Relationship Id="rId4" Type="http://schemas.openxmlformats.org/officeDocument/2006/relationships/image" Target="../media/image4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2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Relationship Id="rId3" Type="http://schemas.openxmlformats.org/officeDocument/2006/relationships/image" Target="../media/image2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0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39.jpe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Relationship Id="rId3" Type="http://schemas.openxmlformats.org/officeDocument/2006/relationships/image" Target="../media/image7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29.png"/><Relationship Id="rId4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2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kratiroff.com/" TargetMode="External"/><Relationship Id="rId3" Type="http://schemas.openxmlformats.org/officeDocument/2006/relationships/image" Target="../media/image35.png"/><Relationship Id="rId4" Type="http://schemas.openxmlformats.org/officeDocument/2006/relationships/image" Target="../media/image10.jpeg"/><Relationship Id="rId5" Type="http://schemas.openxmlformats.org/officeDocument/2006/relationships/hyperlink" Target="https://linktr.ee/" TargetMode="External"/><Relationship Id="rId6" Type="http://schemas.openxmlformats.org/officeDocument/2006/relationships/image" Target="../media/image3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ous-titre 2"/>
          <p:cNvSpPr txBox="1"/>
          <p:nvPr>
            <p:ph type="body" sz="quarter" idx="1"/>
          </p:nvPr>
        </p:nvSpPr>
        <p:spPr>
          <a:xfrm>
            <a:off x="1246783" y="6066756"/>
            <a:ext cx="9217026" cy="2447429"/>
          </a:xfrm>
          <a:prstGeom prst="rect">
            <a:avLst/>
          </a:prstGeom>
        </p:spPr>
        <p:txBody>
          <a:bodyPr/>
          <a:lstStyle/>
          <a:p>
            <a:pPr/>
            <a:r>
              <a:t>Voyage dans le DEEP WEB</a:t>
            </a:r>
          </a:p>
          <a:p>
            <a:pPr/>
            <a:r>
              <a:t>         #new-WORLD</a:t>
            </a:r>
          </a:p>
        </p:txBody>
      </p:sp>
      <p:sp>
        <p:nvSpPr>
          <p:cNvPr id="1019" name="Espace réservé du texte 5"/>
          <p:cNvSpPr/>
          <p:nvPr>
            <p:ph type="body" idx="21"/>
          </p:nvPr>
        </p:nvSpPr>
        <p:spPr>
          <a:xfrm>
            <a:off x="3499911" y="9340635"/>
            <a:ext cx="9216033" cy="863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JANVIER 2025</a:t>
            </a:r>
          </a:p>
        </p:txBody>
      </p:sp>
      <p:sp>
        <p:nvSpPr>
          <p:cNvPr id="1020" name="Transformation Digitale"/>
          <p:cNvSpPr txBox="1"/>
          <p:nvPr/>
        </p:nvSpPr>
        <p:spPr>
          <a:xfrm>
            <a:off x="215064" y="4703146"/>
            <a:ext cx="10297873" cy="1463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pc="-215" sz="7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Transformation Digitale</a:t>
            </a:r>
          </a:p>
        </p:txBody>
      </p:sp>
      <p:pic>
        <p:nvPicPr>
          <p:cNvPr id="1021" name="KN-logo.png" descr="K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3588" y="11229392"/>
            <a:ext cx="7795355" cy="1517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KN-white.png" descr="KN-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6393" y="3211181"/>
            <a:ext cx="6875623" cy="1342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PLAN DIGITAL"/>
          <p:cNvSpPr txBox="1"/>
          <p:nvPr/>
        </p:nvSpPr>
        <p:spPr>
          <a:xfrm>
            <a:off x="4435571" y="8808160"/>
            <a:ext cx="3385313" cy="894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PLAN DIGITAL</a:t>
            </a:r>
          </a:p>
        </p:txBody>
      </p:sp>
      <p:sp>
        <p:nvSpPr>
          <p:cNvPr id="1210" name="JAN 2025"/>
          <p:cNvSpPr txBox="1"/>
          <p:nvPr/>
        </p:nvSpPr>
        <p:spPr>
          <a:xfrm>
            <a:off x="8560762" y="8935158"/>
            <a:ext cx="1868781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JAN 2025</a:t>
            </a:r>
          </a:p>
        </p:txBody>
      </p:sp>
      <p:sp>
        <p:nvSpPr>
          <p:cNvPr id="1211" name="5"/>
          <p:cNvSpPr txBox="1"/>
          <p:nvPr/>
        </p:nvSpPr>
        <p:spPr>
          <a:xfrm>
            <a:off x="17097461" y="-867282"/>
            <a:ext cx="4056381" cy="931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50000">
                <a:solidFill>
                  <a:srgbClr val="FFFFFF"/>
                </a:solidFill>
                <a:latin typeface="Noto Serif SC Black"/>
                <a:ea typeface="Noto Serif SC Black"/>
                <a:cs typeface="Noto Serif SC Black"/>
                <a:sym typeface="Noto Serif SC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212" name="Plan…"/>
          <p:cNvSpPr txBox="1"/>
          <p:nvPr/>
        </p:nvSpPr>
        <p:spPr>
          <a:xfrm>
            <a:off x="7838909" y="881573"/>
            <a:ext cx="3826105" cy="5021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Plan </a:t>
            </a:r>
          </a:p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 </a:t>
            </a:r>
          </a:p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N"/>
          <p:cNvSpPr txBox="1"/>
          <p:nvPr/>
        </p:nvSpPr>
        <p:spPr>
          <a:xfrm>
            <a:off x="1119909" y="-623816"/>
            <a:ext cx="18712181" cy="931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0000">
                <a:solidFill>
                  <a:srgbClr val="FFFFFF"/>
                </a:solidFill>
                <a:latin typeface="Noto Serif SC Black"/>
                <a:ea typeface="Noto Serif SC Black"/>
                <a:cs typeface="Noto Serif SC Black"/>
                <a:sym typeface="Noto Serif SC Black"/>
              </a:defRPr>
            </a:lvl1pPr>
          </a:lstStyle>
          <a:p>
            <a:pPr/>
            <a:r>
              <a:t>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fond crayon1.jpg" descr="fond crayon1.jpg"/>
          <p:cNvPicPr>
            <a:picLocks noChangeAspect="0"/>
          </p:cNvPicPr>
          <p:nvPr/>
        </p:nvPicPr>
        <p:blipFill>
          <a:blip r:embed="rId2">
            <a:extLst/>
          </a:blip>
          <a:srcRect l="0" t="18585" r="0" b="12661"/>
          <a:stretch>
            <a:fillRect/>
          </a:stretch>
        </p:blipFill>
        <p:spPr>
          <a:xfrm>
            <a:off x="-120" y="0"/>
            <a:ext cx="24384283" cy="13886623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444752">
              <a:defRPr sz="1264"/>
            </a:pPr>
          </a:p>
        </p:txBody>
      </p:sp>
      <p:sp>
        <p:nvSpPr>
          <p:cNvPr id="1218" name="TextBox 3"/>
          <p:cNvSpPr txBox="1"/>
          <p:nvPr/>
        </p:nvSpPr>
        <p:spPr>
          <a:xfrm>
            <a:off x="5374663" y="2804159"/>
            <a:ext cx="13126674" cy="7985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60000"/>
              </a:lnSpc>
              <a:defRPr spc="-1128" sz="282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D5D5D5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PLAN</a:t>
            </a:r>
            <a:br/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47" y="-214313"/>
            <a:ext cx="23645551" cy="1414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roup"/>
          <p:cNvGrpSpPr/>
          <p:nvPr/>
        </p:nvGrpSpPr>
        <p:grpSpPr>
          <a:xfrm>
            <a:off x="19502586" y="-8175"/>
            <a:ext cx="4878516" cy="13732351"/>
            <a:chOff x="0" y="0"/>
            <a:chExt cx="4878515" cy="13732349"/>
          </a:xfrm>
        </p:grpSpPr>
        <p:sp>
          <p:nvSpPr>
            <p:cNvPr id="1222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5BB4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23" name="05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05.</a:t>
              </a:r>
            </a:p>
          </p:txBody>
        </p:sp>
        <p:sp>
          <p:nvSpPr>
            <p:cNvPr id="1224" name="AAARRR…"/>
            <p:cNvSpPr txBox="1"/>
            <p:nvPr/>
          </p:nvSpPr>
          <p:spPr>
            <a:xfrm>
              <a:off x="935882" y="1285872"/>
              <a:ext cx="2909622" cy="261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AAARRR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Sales Funnel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LTV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TAM SAM SOM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IS &amp; BP</a:t>
              </a:r>
            </a:p>
          </p:txBody>
        </p:sp>
      </p:grpSp>
      <p:grpSp>
        <p:nvGrpSpPr>
          <p:cNvPr id="1229" name="Group"/>
          <p:cNvGrpSpPr/>
          <p:nvPr/>
        </p:nvGrpSpPr>
        <p:grpSpPr>
          <a:xfrm>
            <a:off x="14625786" y="-8175"/>
            <a:ext cx="4878516" cy="13732351"/>
            <a:chOff x="0" y="0"/>
            <a:chExt cx="4878515" cy="13732349"/>
          </a:xfrm>
        </p:grpSpPr>
        <p:sp>
          <p:nvSpPr>
            <p:cNvPr id="1226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67E9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27" name="04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04.</a:t>
              </a:r>
            </a:p>
          </p:txBody>
        </p:sp>
        <p:sp>
          <p:nvSpPr>
            <p:cNvPr id="1228" name="Content Calendar by audience…"/>
            <p:cNvSpPr txBox="1"/>
            <p:nvPr/>
          </p:nvSpPr>
          <p:spPr>
            <a:xfrm>
              <a:off x="779091" y="1285872"/>
              <a:ext cx="3370023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Content Calendar</a:t>
              </a:r>
              <a:br/>
              <a:r>
                <a:t>by audience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by channel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Budget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CAC</a:t>
              </a:r>
            </a:p>
          </p:txBody>
        </p:sp>
      </p:grpSp>
      <p:grpSp>
        <p:nvGrpSpPr>
          <p:cNvPr id="1233" name="Group"/>
          <p:cNvGrpSpPr/>
          <p:nvPr/>
        </p:nvGrpSpPr>
        <p:grpSpPr>
          <a:xfrm>
            <a:off x="9748986" y="-8175"/>
            <a:ext cx="4878516" cy="13732351"/>
            <a:chOff x="0" y="0"/>
            <a:chExt cx="4878515" cy="13732349"/>
          </a:xfrm>
        </p:grpSpPr>
        <p:sp>
          <p:nvSpPr>
            <p:cNvPr id="1230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8FF5F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31" name="03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ln w="381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797979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03.</a:t>
              </a:r>
            </a:p>
          </p:txBody>
        </p:sp>
        <p:sp>
          <p:nvSpPr>
            <p:cNvPr id="1232" name="Prototypage…"/>
            <p:cNvSpPr txBox="1"/>
            <p:nvPr/>
          </p:nvSpPr>
          <p:spPr>
            <a:xfrm>
              <a:off x="779091" y="1285872"/>
              <a:ext cx="3343504" cy="16713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Prototypage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MVP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Value proposition</a:t>
              </a:r>
            </a:p>
          </p:txBody>
        </p:sp>
      </p:grpSp>
      <p:grpSp>
        <p:nvGrpSpPr>
          <p:cNvPr id="1237" name="Group"/>
          <p:cNvGrpSpPr/>
          <p:nvPr/>
        </p:nvGrpSpPr>
        <p:grpSpPr>
          <a:xfrm>
            <a:off x="4872186" y="-8175"/>
            <a:ext cx="4878516" cy="13732351"/>
            <a:chOff x="0" y="0"/>
            <a:chExt cx="4878515" cy="13732349"/>
          </a:xfrm>
        </p:grpSpPr>
        <p:sp>
          <p:nvSpPr>
            <p:cNvPr id="1234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35" name="02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02.</a:t>
              </a:r>
            </a:p>
          </p:txBody>
        </p:sp>
        <p:sp>
          <p:nvSpPr>
            <p:cNvPr id="1236" name="Parcours client…"/>
            <p:cNvSpPr txBox="1"/>
            <p:nvPr/>
          </p:nvSpPr>
          <p:spPr>
            <a:xfrm>
              <a:off x="779091" y="1285872"/>
              <a:ext cx="3082443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Parcours client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Point de contact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UX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Channel Audit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Omni Channels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MCA</a:t>
              </a:r>
            </a:p>
          </p:txBody>
        </p:sp>
      </p:grpSp>
      <p:grpSp>
        <p:nvGrpSpPr>
          <p:cNvPr id="1241" name="Group"/>
          <p:cNvGrpSpPr/>
          <p:nvPr/>
        </p:nvGrpSpPr>
        <p:grpSpPr>
          <a:xfrm>
            <a:off x="-4614" y="-8175"/>
            <a:ext cx="4878516" cy="13732351"/>
            <a:chOff x="0" y="0"/>
            <a:chExt cx="4878515" cy="13732349"/>
          </a:xfrm>
        </p:grpSpPr>
        <p:sp>
          <p:nvSpPr>
            <p:cNvPr id="1238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346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39" name="01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01.</a:t>
              </a:r>
            </a:p>
          </p:txBody>
        </p:sp>
        <p:sp>
          <p:nvSpPr>
            <p:cNvPr id="1240" name="VOC…"/>
            <p:cNvSpPr txBox="1"/>
            <p:nvPr/>
          </p:nvSpPr>
          <p:spPr>
            <a:xfrm>
              <a:off x="628650" y="1285872"/>
              <a:ext cx="2733599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VOC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Persona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Empathy Map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ICP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Pain Point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Insights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Class="entr" nodeType="afterEffect" presetSubtype="8" presetID="2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3" grpId="3"/>
      <p:bldP build="whole" bldLvl="1" animBg="1" rev="0" advAuto="0" spid="1229" grpId="4"/>
      <p:bldP build="whole" bldLvl="1" animBg="1" rev="0" advAuto="0" spid="1241" grpId="1"/>
      <p:bldP build="whole" bldLvl="1" animBg="1" rev="0" advAuto="0" spid="1225" grpId="5"/>
      <p:bldP build="whole" bldLvl="1" animBg="1" rev="0" advAuto="0" spid="123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roup"/>
          <p:cNvGrpSpPr/>
          <p:nvPr/>
        </p:nvGrpSpPr>
        <p:grpSpPr>
          <a:xfrm>
            <a:off x="-4614" y="-8175"/>
            <a:ext cx="4878516" cy="13732351"/>
            <a:chOff x="0" y="0"/>
            <a:chExt cx="4878515" cy="13732349"/>
          </a:xfrm>
        </p:grpSpPr>
        <p:sp>
          <p:nvSpPr>
            <p:cNvPr id="1245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346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246" name="01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01.</a:t>
              </a:r>
            </a:p>
          </p:txBody>
        </p:sp>
        <p:sp>
          <p:nvSpPr>
            <p:cNvPr id="1247" name="VOC…"/>
            <p:cNvSpPr txBox="1"/>
            <p:nvPr/>
          </p:nvSpPr>
          <p:spPr>
            <a:xfrm>
              <a:off x="628650" y="1285872"/>
              <a:ext cx="2733599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VOC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Persona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Empathy Map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ICP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Pain Points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Insights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18045">
              <a:defRPr spc="-218" sz="8964"/>
            </a:lvl1pPr>
          </a:lstStyle>
          <a:p>
            <a:pPr/>
            <a:r>
              <a:t>4</a:t>
            </a:r>
          </a:p>
        </p:txBody>
      </p:sp>
      <p:sp>
        <p:nvSpPr>
          <p:cNvPr id="1251" name="Content Placeholder 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2" name="TextBox 3"/>
          <p:cNvSpPr txBox="1"/>
          <p:nvPr/>
        </p:nvSpPr>
        <p:spPr>
          <a:xfrm>
            <a:off x="725719" y="10122362"/>
            <a:ext cx="18216167" cy="323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970">
              <a:defRPr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outils et mesures</a:t>
            </a:r>
          </a:p>
        </p:txBody>
      </p:sp>
      <p:pic>
        <p:nvPicPr>
          <p:cNvPr id="125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76" y="329274"/>
            <a:ext cx="3011732" cy="163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9857965" cy="15498962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TextBox 7"/>
          <p:cNvSpPr txBox="1"/>
          <p:nvPr/>
        </p:nvSpPr>
        <p:spPr>
          <a:xfrm>
            <a:off x="-63529" y="-1398918"/>
            <a:ext cx="13090606" cy="68236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970">
              <a:defRPr spc="-346" sz="48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9343" y="3628140"/>
            <a:ext cx="2175943" cy="22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055" y="663966"/>
            <a:ext cx="2641820" cy="262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407" y="3530843"/>
            <a:ext cx="2227059" cy="230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768"/>
          <a:stretch>
            <a:fillRect/>
          </a:stretch>
        </p:blipFill>
        <p:spPr>
          <a:xfrm>
            <a:off x="8609065" y="3558004"/>
            <a:ext cx="2131060" cy="2250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66679" y="575933"/>
            <a:ext cx="2421732" cy="242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79960" y="704123"/>
            <a:ext cx="2165084" cy="217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4638" y="588633"/>
            <a:ext cx="2616201" cy="262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72010" y="3618043"/>
            <a:ext cx="2251076" cy="2251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8126" y="6221473"/>
            <a:ext cx="2227059" cy="230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59163" y="6238882"/>
            <a:ext cx="2175944" cy="2197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86703" y="8668915"/>
            <a:ext cx="2175944" cy="220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536008" y="6096307"/>
            <a:ext cx="2175944" cy="2204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32446" y="8490080"/>
            <a:ext cx="2227060" cy="242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0" name="Image" descr="Image"/>
          <p:cNvPicPr>
            <a:picLocks noChangeAspect="1"/>
          </p:cNvPicPr>
          <p:nvPr/>
        </p:nvPicPr>
        <p:blipFill>
          <a:blip r:embed="rId14">
            <a:extLst/>
          </a:blip>
          <a:srcRect l="0" t="5842" r="0" b="5842"/>
          <a:stretch>
            <a:fillRect/>
          </a:stretch>
        </p:blipFill>
        <p:spPr>
          <a:xfrm>
            <a:off x="11217334" y="8486426"/>
            <a:ext cx="2145553" cy="233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0" t="0" r="0" b="6628"/>
          <a:stretch>
            <a:fillRect/>
          </a:stretch>
        </p:blipFill>
        <p:spPr>
          <a:xfrm>
            <a:off x="3373398" y="8576716"/>
            <a:ext cx="1950695" cy="223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l="0" t="4919" r="0" b="0"/>
          <a:stretch>
            <a:fillRect/>
          </a:stretch>
        </p:blipFill>
        <p:spPr>
          <a:xfrm>
            <a:off x="3358740" y="6157948"/>
            <a:ext cx="1979931" cy="243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Image" descr="Image"/>
          <p:cNvPicPr>
            <a:picLocks noChangeAspect="1"/>
          </p:cNvPicPr>
          <p:nvPr/>
        </p:nvPicPr>
        <p:blipFill>
          <a:blip r:embed="rId17">
            <a:extLst/>
          </a:blip>
          <a:srcRect l="0" t="7574" r="0" b="0"/>
          <a:stretch>
            <a:fillRect/>
          </a:stretch>
        </p:blipFill>
        <p:spPr>
          <a:xfrm>
            <a:off x="644344" y="6152902"/>
            <a:ext cx="2175944" cy="242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768"/>
          <a:stretch>
            <a:fillRect/>
          </a:stretch>
        </p:blipFill>
        <p:spPr>
          <a:xfrm>
            <a:off x="649115" y="8597431"/>
            <a:ext cx="2131060" cy="2250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Screen-Shot -  2024-03-06 at 18.02.03.jpeg" descr="Screen-Shot -  2024-03-06 at 18.02.03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839446" y="3162155"/>
            <a:ext cx="2541929" cy="2537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Screen-Shot -  2024-03-06 at 17.58.06.jpeg" descr="Screen-Shot -  2024-03-06 at 17.58.06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1120811" y="719717"/>
            <a:ext cx="2338555" cy="2204575"/>
          </a:xfrm>
          <a:prstGeom prst="rect">
            <a:avLst/>
          </a:prstGeom>
          <a:ln w="12700">
            <a:miter lim="400000"/>
          </a:ln>
        </p:spPr>
      </p:pic>
      <p:sp>
        <p:nvSpPr>
          <p:cNvPr id="1277" name="Shape"/>
          <p:cNvSpPr/>
          <p:nvPr/>
        </p:nvSpPr>
        <p:spPr>
          <a:xfrm>
            <a:off x="44631" y="102146"/>
            <a:ext cx="14993542" cy="343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495" y="3960"/>
                </a:moveTo>
                <a:cubicBezTo>
                  <a:pt x="2897" y="3960"/>
                  <a:pt x="3298" y="4628"/>
                  <a:pt x="3604" y="5964"/>
                </a:cubicBezTo>
                <a:cubicBezTo>
                  <a:pt x="4217" y="8635"/>
                  <a:pt x="4217" y="12965"/>
                  <a:pt x="3604" y="15636"/>
                </a:cubicBezTo>
                <a:cubicBezTo>
                  <a:pt x="2991" y="18308"/>
                  <a:pt x="1998" y="18308"/>
                  <a:pt x="1385" y="15636"/>
                </a:cubicBezTo>
                <a:cubicBezTo>
                  <a:pt x="772" y="12965"/>
                  <a:pt x="772" y="8635"/>
                  <a:pt x="1385" y="5964"/>
                </a:cubicBezTo>
                <a:cubicBezTo>
                  <a:pt x="1692" y="4628"/>
                  <a:pt x="2093" y="3960"/>
                  <a:pt x="2495" y="3960"/>
                </a:cubicBezTo>
                <a:close/>
                <a:moveTo>
                  <a:pt x="4709" y="3960"/>
                </a:moveTo>
                <a:lnTo>
                  <a:pt x="7847" y="3960"/>
                </a:lnTo>
                <a:lnTo>
                  <a:pt x="7847" y="13348"/>
                </a:lnTo>
                <a:cubicBezTo>
                  <a:pt x="7611" y="15777"/>
                  <a:pt x="6968" y="17389"/>
                  <a:pt x="6251" y="17351"/>
                </a:cubicBezTo>
                <a:cubicBezTo>
                  <a:pt x="5554" y="17313"/>
                  <a:pt x="4938" y="15714"/>
                  <a:pt x="4709" y="13348"/>
                </a:cubicBezTo>
                <a:lnTo>
                  <a:pt x="4709" y="3960"/>
                </a:lnTo>
                <a:close/>
                <a:moveTo>
                  <a:pt x="8525" y="3960"/>
                </a:moveTo>
                <a:lnTo>
                  <a:pt x="10679" y="3960"/>
                </a:lnTo>
                <a:cubicBezTo>
                  <a:pt x="11236" y="4990"/>
                  <a:pt x="11606" y="7792"/>
                  <a:pt x="11597" y="10916"/>
                </a:cubicBezTo>
                <a:cubicBezTo>
                  <a:pt x="11589" y="13957"/>
                  <a:pt x="11222" y="16643"/>
                  <a:pt x="10679" y="17640"/>
                </a:cubicBezTo>
                <a:lnTo>
                  <a:pt x="8525" y="17640"/>
                </a:lnTo>
                <a:lnTo>
                  <a:pt x="8525" y="3960"/>
                </a:lnTo>
                <a:close/>
                <a:moveTo>
                  <a:pt x="13871" y="3960"/>
                </a:moveTo>
                <a:cubicBezTo>
                  <a:pt x="14569" y="3997"/>
                  <a:pt x="15185" y="5597"/>
                  <a:pt x="15414" y="7963"/>
                </a:cubicBezTo>
                <a:lnTo>
                  <a:pt x="15414" y="17351"/>
                </a:lnTo>
                <a:lnTo>
                  <a:pt x="12275" y="17351"/>
                </a:lnTo>
                <a:lnTo>
                  <a:pt x="12275" y="7963"/>
                </a:lnTo>
                <a:cubicBezTo>
                  <a:pt x="12512" y="5534"/>
                  <a:pt x="13155" y="3922"/>
                  <a:pt x="13871" y="3960"/>
                </a:cubicBezTo>
                <a:close/>
                <a:moveTo>
                  <a:pt x="16092" y="3960"/>
                </a:moveTo>
                <a:lnTo>
                  <a:pt x="19164" y="3960"/>
                </a:lnTo>
                <a:lnTo>
                  <a:pt x="19164" y="17640"/>
                </a:lnTo>
                <a:lnTo>
                  <a:pt x="16092" y="17640"/>
                </a:lnTo>
                <a:lnTo>
                  <a:pt x="16092" y="3960"/>
                </a:ln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278" name="Shape"/>
          <p:cNvSpPr/>
          <p:nvPr/>
        </p:nvSpPr>
        <p:spPr>
          <a:xfrm>
            <a:off x="302068" y="351077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279" name="Shape"/>
          <p:cNvSpPr/>
          <p:nvPr/>
        </p:nvSpPr>
        <p:spPr>
          <a:xfrm>
            <a:off x="-2254372" y="608984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280" name="Shape"/>
          <p:cNvSpPr/>
          <p:nvPr/>
        </p:nvSpPr>
        <p:spPr>
          <a:xfrm>
            <a:off x="3018883" y="8490080"/>
            <a:ext cx="13311585" cy="242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281" name="Shape"/>
          <p:cNvSpPr/>
          <p:nvPr/>
        </p:nvSpPr>
        <p:spPr>
          <a:xfrm>
            <a:off x="8311860" y="6008445"/>
            <a:ext cx="13311586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282" name="Shape"/>
          <p:cNvSpPr/>
          <p:nvPr/>
        </p:nvSpPr>
        <p:spPr>
          <a:xfrm>
            <a:off x="-7586404" y="8488853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283" name="PERSONA 20 max"/>
          <p:cNvSpPr txBox="1"/>
          <p:nvPr/>
        </p:nvSpPr>
        <p:spPr>
          <a:xfrm>
            <a:off x="16097733" y="220736"/>
            <a:ext cx="8364779" cy="36423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70000"/>
              </a:lnSpc>
              <a:defRPr sz="12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PERSONA</a:t>
            </a:r>
            <a:br/>
            <a:r>
              <a:t>20 max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286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287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288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289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0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1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2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3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4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5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6" name="Surnom…"/>
          <p:cNvSpPr txBox="1"/>
          <p:nvPr/>
        </p:nvSpPr>
        <p:spPr>
          <a:xfrm>
            <a:off x="7818299" y="1527809"/>
            <a:ext cx="9181101" cy="549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Surnom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</a:t>
            </a:r>
          </a:p>
        </p:txBody>
      </p:sp>
      <p:sp>
        <p:nvSpPr>
          <p:cNvPr id="1297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298" name="Rectangle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299" name="Rectangle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0" name="Rectangle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1" name="Rectangle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2" name="Rectangle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3" name="Rectangle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4" name="Rectangle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5" name="Rectangl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6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07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308" name="RS.png" descr="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0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1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2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3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4" name="ASS   Inter"/>
          <p:cNvSpPr txBox="1"/>
          <p:nvPr/>
        </p:nvSpPr>
        <p:spPr>
          <a:xfrm>
            <a:off x="21678230" y="114013"/>
            <a:ext cx="2363540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ASS   Inter</a:t>
            </a:r>
          </a:p>
        </p:txBody>
      </p:sp>
      <p:sp>
        <p:nvSpPr>
          <p:cNvPr id="1315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6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7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8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19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0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1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2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3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4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5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6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7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8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29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0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1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2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3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4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5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6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37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338" name="Client   Fournis"/>
          <p:cNvSpPr txBox="1"/>
          <p:nvPr/>
        </p:nvSpPr>
        <p:spPr>
          <a:xfrm>
            <a:off x="18284068" y="114013"/>
            <a:ext cx="338606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Client   Fournis</a:t>
            </a:r>
          </a:p>
        </p:txBody>
      </p:sp>
      <p:sp>
        <p:nvSpPr>
          <p:cNvPr id="1339" name="Square"/>
          <p:cNvSpPr/>
          <p:nvPr/>
        </p:nvSpPr>
        <p:spPr>
          <a:xfrm>
            <a:off x="19117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0" name="Square"/>
          <p:cNvSpPr/>
          <p:nvPr/>
        </p:nvSpPr>
        <p:spPr>
          <a:xfrm>
            <a:off x="20311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1" name="Square"/>
          <p:cNvSpPr/>
          <p:nvPr/>
        </p:nvSpPr>
        <p:spPr>
          <a:xfrm>
            <a:off x="19212616" y="760716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2" name="Square"/>
          <p:cNvSpPr/>
          <p:nvPr/>
        </p:nvSpPr>
        <p:spPr>
          <a:xfrm>
            <a:off x="18602129" y="760596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3" name="Square"/>
          <p:cNvSpPr/>
          <p:nvPr/>
        </p:nvSpPr>
        <p:spPr>
          <a:xfrm>
            <a:off x="178960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4" name="Square"/>
          <p:cNvSpPr/>
          <p:nvPr/>
        </p:nvSpPr>
        <p:spPr>
          <a:xfrm>
            <a:off x="2111547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5" name="Square"/>
          <p:cNvSpPr/>
          <p:nvPr/>
        </p:nvSpPr>
        <p:spPr>
          <a:xfrm>
            <a:off x="19823101" y="760081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6" name="Square"/>
          <p:cNvSpPr/>
          <p:nvPr/>
        </p:nvSpPr>
        <p:spPr>
          <a:xfrm>
            <a:off x="205249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7" name="Rectangle"/>
          <p:cNvSpPr/>
          <p:nvPr/>
        </p:nvSpPr>
        <p:spPr>
          <a:xfrm>
            <a:off x="22309270" y="5917307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8" name="Rectangle"/>
          <p:cNvSpPr/>
          <p:nvPr/>
        </p:nvSpPr>
        <p:spPr>
          <a:xfrm>
            <a:off x="21115470" y="44531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49" name="Rectangle"/>
          <p:cNvSpPr/>
          <p:nvPr/>
        </p:nvSpPr>
        <p:spPr>
          <a:xfrm>
            <a:off x="21852070" y="31577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350" name="Rectangle"/>
          <p:cNvSpPr/>
          <p:nvPr/>
        </p:nvSpPr>
        <p:spPr>
          <a:xfrm>
            <a:off x="20622117" y="1719792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3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54095" y="9194841"/>
            <a:ext cx="859784" cy="859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002892" y="10158948"/>
            <a:ext cx="1070052" cy="1077447"/>
          </a:xfrm>
          <a:prstGeom prst="rect">
            <a:avLst/>
          </a:prstGeom>
          <a:ln w="12700">
            <a:miter lim="400000"/>
          </a:ln>
        </p:spPr>
      </p:pic>
      <p:sp>
        <p:nvSpPr>
          <p:cNvPr id="1353" name="this…"/>
          <p:cNvSpPr/>
          <p:nvPr/>
        </p:nvSpPr>
        <p:spPr>
          <a:xfrm>
            <a:off x="1683940" y="1803645"/>
            <a:ext cx="3754141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354" name="Problèmes / Besoins / Attentes / Frustrations / Insatisfactions / Pain points / EPIC / USER STORY…"/>
          <p:cNvSpPr txBox="1"/>
          <p:nvPr/>
        </p:nvSpPr>
        <p:spPr>
          <a:xfrm>
            <a:off x="7818299" y="7382509"/>
            <a:ext cx="9181101" cy="59994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Problèmes / Besoins / Attentes / Frustrations / Insatisfactions / Pain points / EPIC / USER STORY 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 est le problème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Quelle est la frustration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Quels sont les besoins et attentes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Pourquoi n’est-il/elle pas satisfait des solutions existantes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Empathie map si besoin pour mieux comprendre le persona </a:t>
            </a:r>
          </a:p>
        </p:txBody>
      </p:sp>
      <p:sp>
        <p:nvSpPr>
          <p:cNvPr id="1355" name="PERSONA"/>
          <p:cNvSpPr txBox="1"/>
          <p:nvPr/>
        </p:nvSpPr>
        <p:spPr>
          <a:xfrm rot="19853943">
            <a:off x="-184671" y="3704943"/>
            <a:ext cx="24753341" cy="71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400">
              <a:spcBef>
                <a:spcPts val="7900"/>
              </a:spcBef>
              <a:defRPr sz="40400">
                <a:solidFill>
                  <a:srgbClr val="004D8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PERSONA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Titre 1"/>
          <p:cNvSpPr txBox="1"/>
          <p:nvPr>
            <p:ph type="title"/>
          </p:nvPr>
        </p:nvSpPr>
        <p:spPr>
          <a:xfrm>
            <a:off x="-13360" y="-120888"/>
            <a:ext cx="24410720" cy="1368823"/>
          </a:xfrm>
          <a:prstGeom prst="rect">
            <a:avLst/>
          </a:prstGeom>
        </p:spPr>
        <p:txBody>
          <a:bodyPr/>
          <a:lstStyle/>
          <a:p>
            <a:pPr/>
            <a:r>
              <a:t> Jean-Luc</a:t>
            </a:r>
          </a:p>
        </p:txBody>
      </p:sp>
      <p:sp>
        <p:nvSpPr>
          <p:cNvPr id="1358" name="Espace réservé du contenu 2"/>
          <p:cNvSpPr txBox="1"/>
          <p:nvPr>
            <p:ph type="body" sz="quarter" idx="1"/>
          </p:nvPr>
        </p:nvSpPr>
        <p:spPr>
          <a:xfrm>
            <a:off x="239058" y="9189029"/>
            <a:ext cx="5747002" cy="4793974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BIO </a:t>
            </a:r>
            <a:br/>
            <a:r>
              <a:t>Jean Luc 36 ans est pilote de ligne depuis 3 ans dans une compagnie low cost européenne.</a:t>
            </a:r>
            <a:br/>
            <a:r>
              <a:t>Il trouve que sa vie manque de sens, de variété et d’originalité.</a:t>
            </a:r>
          </a:p>
        </p:txBody>
      </p:sp>
      <p:pic>
        <p:nvPicPr>
          <p:cNvPr id="1359" name="Espace réservé du contenu 6" descr="Espace réservé du contenu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058" y="1620818"/>
            <a:ext cx="4142862" cy="47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Espace réservé du contenu 4"/>
          <p:cNvSpPr txBox="1"/>
          <p:nvPr/>
        </p:nvSpPr>
        <p:spPr>
          <a:xfrm>
            <a:off x="239058" y="6393758"/>
            <a:ext cx="5281742" cy="3303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>
              <a:lnSpc>
                <a:spcPct val="81000"/>
              </a:lnSpc>
              <a:spcBef>
                <a:spcPts val="2000"/>
              </a:spcBef>
              <a:defRPr i="1" sz="30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CITATION</a:t>
            </a:r>
            <a:br/>
            <a:r>
              <a:t>« J’ai un beau métier, mais mes priorités sont ailleurs. Mon employeur n’est pas mon seul centre d’intérêt »</a:t>
            </a:r>
          </a:p>
        </p:txBody>
      </p:sp>
      <p:sp>
        <p:nvSpPr>
          <p:cNvPr id="1361" name="Espace réservé du texte 5"/>
          <p:cNvSpPr txBox="1"/>
          <p:nvPr/>
        </p:nvSpPr>
        <p:spPr>
          <a:xfrm>
            <a:off x="6503844" y="1396999"/>
            <a:ext cx="11840017" cy="53796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Nom 	Jean-Luc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Age 	36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Vie à	Paris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Avec	Jeanne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	Sans enfant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Education	Supérieure (ingénieur école promo …)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CV 	pilote entreprise 1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	Pilote entreprise 2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Passionné d’aviation et de modèle réduits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Passionné de races de chiens et de voyages en Asie</a:t>
            </a:r>
          </a:p>
        </p:txBody>
      </p:sp>
      <p:sp>
        <p:nvSpPr>
          <p:cNvPr id="1362" name="Rectangle 16"/>
          <p:cNvSpPr/>
          <p:nvPr/>
        </p:nvSpPr>
        <p:spPr>
          <a:xfrm>
            <a:off x="22888585" y="1743807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363" name="Rectangle 17"/>
          <p:cNvSpPr/>
          <p:nvPr/>
        </p:nvSpPr>
        <p:spPr>
          <a:xfrm>
            <a:off x="20743978" y="42933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364" name="Rectangle 22"/>
          <p:cNvSpPr/>
          <p:nvPr/>
        </p:nvSpPr>
        <p:spPr>
          <a:xfrm>
            <a:off x="22659985" y="5787053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365" name="Rectangle 23"/>
          <p:cNvSpPr/>
          <p:nvPr/>
        </p:nvSpPr>
        <p:spPr>
          <a:xfrm>
            <a:off x="22888585" y="3020742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366" name="Rectangle 24"/>
          <p:cNvSpPr/>
          <p:nvPr/>
        </p:nvSpPr>
        <p:spPr>
          <a:xfrm>
            <a:off x="22659985" y="7187210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367" name="ZoneTexte 12"/>
          <p:cNvSpPr txBox="1"/>
          <p:nvPr/>
        </p:nvSpPr>
        <p:spPr>
          <a:xfrm>
            <a:off x="19013388" y="1224073"/>
            <a:ext cx="173029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Revenus</a:t>
            </a:r>
          </a:p>
        </p:txBody>
      </p:sp>
      <p:sp>
        <p:nvSpPr>
          <p:cNvPr id="1368" name="ZoneTexte 29"/>
          <p:cNvSpPr txBox="1"/>
          <p:nvPr/>
        </p:nvSpPr>
        <p:spPr>
          <a:xfrm>
            <a:off x="18824227" y="2581311"/>
            <a:ext cx="92880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Ville</a:t>
            </a:r>
          </a:p>
        </p:txBody>
      </p:sp>
      <p:sp>
        <p:nvSpPr>
          <p:cNvPr id="1369" name="ZoneTexte 38"/>
          <p:cNvSpPr txBox="1"/>
          <p:nvPr/>
        </p:nvSpPr>
        <p:spPr>
          <a:xfrm>
            <a:off x="18999987" y="3781645"/>
            <a:ext cx="232243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Fréquences</a:t>
            </a:r>
          </a:p>
        </p:txBody>
      </p:sp>
      <p:sp>
        <p:nvSpPr>
          <p:cNvPr id="1370" name="ZoneTexte 54"/>
          <p:cNvSpPr txBox="1"/>
          <p:nvPr/>
        </p:nvSpPr>
        <p:spPr>
          <a:xfrm>
            <a:off x="18933464" y="5188765"/>
            <a:ext cx="267922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Usage mobile</a:t>
            </a:r>
          </a:p>
        </p:txBody>
      </p:sp>
      <p:sp>
        <p:nvSpPr>
          <p:cNvPr id="1371" name="ZoneTexte 61"/>
          <p:cNvSpPr txBox="1"/>
          <p:nvPr/>
        </p:nvSpPr>
        <p:spPr>
          <a:xfrm>
            <a:off x="18933464" y="6765500"/>
            <a:ext cx="211705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Know How</a:t>
            </a:r>
          </a:p>
        </p:txBody>
      </p:sp>
      <p:sp>
        <p:nvSpPr>
          <p:cNvPr id="1372" name="EPIC / USER STORY / PAIN POINT / PROBLÈME…"/>
          <p:cNvSpPr txBox="1"/>
          <p:nvPr/>
        </p:nvSpPr>
        <p:spPr>
          <a:xfrm>
            <a:off x="6445212" y="6925707"/>
            <a:ext cx="11813286" cy="635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EPIC / USER STORY / PAIN POINT / PROBLÈME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 est le problème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Quelle est la frustration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Quels sont les besoins et attentes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Pourquoi n’est-il pas satisfait des solutions existantes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Empathie map si besoin pour mieux comprendre le persona</a:t>
            </a:r>
          </a:p>
        </p:txBody>
      </p:sp>
      <p:grpSp>
        <p:nvGrpSpPr>
          <p:cNvPr id="1399" name="Group"/>
          <p:cNvGrpSpPr/>
          <p:nvPr/>
        </p:nvGrpSpPr>
        <p:grpSpPr>
          <a:xfrm>
            <a:off x="19181764" y="8742775"/>
            <a:ext cx="5076348" cy="4297752"/>
            <a:chOff x="0" y="0"/>
            <a:chExt cx="5076347" cy="4297750"/>
          </a:xfrm>
        </p:grpSpPr>
        <p:pic>
          <p:nvPicPr>
            <p:cNvPr id="1373" name="RS.png" descr="RS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8982" y="0"/>
              <a:ext cx="4867366" cy="4297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4" name="Square"/>
            <p:cNvSpPr/>
            <p:nvPr/>
          </p:nvSpPr>
          <p:spPr>
            <a:xfrm>
              <a:off x="10012" y="372030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5" name="Square"/>
            <p:cNvSpPr/>
            <p:nvPr/>
          </p:nvSpPr>
          <p:spPr>
            <a:xfrm>
              <a:off x="0" y="285984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6" name="Square"/>
            <p:cNvSpPr/>
            <p:nvPr/>
          </p:nvSpPr>
          <p:spPr>
            <a:xfrm>
              <a:off x="0" y="1999390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7" name="Square"/>
            <p:cNvSpPr/>
            <p:nvPr/>
          </p:nvSpPr>
          <p:spPr>
            <a:xfrm>
              <a:off x="0" y="1138931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8" name="Square"/>
            <p:cNvSpPr/>
            <p:nvPr/>
          </p:nvSpPr>
          <p:spPr>
            <a:xfrm>
              <a:off x="0" y="278471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9" name="Square"/>
            <p:cNvSpPr/>
            <p:nvPr/>
          </p:nvSpPr>
          <p:spPr>
            <a:xfrm>
              <a:off x="1051294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0" name="Square"/>
            <p:cNvSpPr/>
            <p:nvPr/>
          </p:nvSpPr>
          <p:spPr>
            <a:xfrm>
              <a:off x="1041282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1" name="Square"/>
            <p:cNvSpPr/>
            <p:nvPr/>
          </p:nvSpPr>
          <p:spPr>
            <a:xfrm>
              <a:off x="1041282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2" name="Square"/>
            <p:cNvSpPr/>
            <p:nvPr/>
          </p:nvSpPr>
          <p:spPr>
            <a:xfrm>
              <a:off x="1041282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3" name="Square"/>
            <p:cNvSpPr/>
            <p:nvPr/>
          </p:nvSpPr>
          <p:spPr>
            <a:xfrm>
              <a:off x="1041282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4" name="Square"/>
            <p:cNvSpPr/>
            <p:nvPr/>
          </p:nvSpPr>
          <p:spPr>
            <a:xfrm>
              <a:off x="2052527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5" name="Square"/>
            <p:cNvSpPr/>
            <p:nvPr/>
          </p:nvSpPr>
          <p:spPr>
            <a:xfrm>
              <a:off x="2042515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6" name="Square"/>
            <p:cNvSpPr/>
            <p:nvPr/>
          </p:nvSpPr>
          <p:spPr>
            <a:xfrm>
              <a:off x="2042515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7" name="Square"/>
            <p:cNvSpPr/>
            <p:nvPr/>
          </p:nvSpPr>
          <p:spPr>
            <a:xfrm>
              <a:off x="2042515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8" name="Square"/>
            <p:cNvSpPr/>
            <p:nvPr/>
          </p:nvSpPr>
          <p:spPr>
            <a:xfrm>
              <a:off x="2042515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9" name="Square"/>
            <p:cNvSpPr/>
            <p:nvPr/>
          </p:nvSpPr>
          <p:spPr>
            <a:xfrm>
              <a:off x="3053760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0" name="Square"/>
            <p:cNvSpPr/>
            <p:nvPr/>
          </p:nvSpPr>
          <p:spPr>
            <a:xfrm>
              <a:off x="3043748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1" name="Square"/>
            <p:cNvSpPr/>
            <p:nvPr/>
          </p:nvSpPr>
          <p:spPr>
            <a:xfrm>
              <a:off x="3043748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2" name="Square"/>
            <p:cNvSpPr/>
            <p:nvPr/>
          </p:nvSpPr>
          <p:spPr>
            <a:xfrm>
              <a:off x="3043748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3" name="Square"/>
            <p:cNvSpPr/>
            <p:nvPr/>
          </p:nvSpPr>
          <p:spPr>
            <a:xfrm>
              <a:off x="3043748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4" name="Square"/>
            <p:cNvSpPr/>
            <p:nvPr/>
          </p:nvSpPr>
          <p:spPr>
            <a:xfrm>
              <a:off x="4044981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5" name="Square"/>
            <p:cNvSpPr/>
            <p:nvPr/>
          </p:nvSpPr>
          <p:spPr>
            <a:xfrm>
              <a:off x="4034968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6" name="Square"/>
            <p:cNvSpPr/>
            <p:nvPr/>
          </p:nvSpPr>
          <p:spPr>
            <a:xfrm>
              <a:off x="4034968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7" name="Square"/>
            <p:cNvSpPr/>
            <p:nvPr/>
          </p:nvSpPr>
          <p:spPr>
            <a:xfrm>
              <a:off x="4034968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98" name="Square"/>
            <p:cNvSpPr/>
            <p:nvPr/>
          </p:nvSpPr>
          <p:spPr>
            <a:xfrm>
              <a:off x="4034968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</p:grpSp>
      <p:pic>
        <p:nvPicPr>
          <p:cNvPr id="140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500736" y="10484540"/>
            <a:ext cx="808566" cy="81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99981" y="9641352"/>
            <a:ext cx="697264" cy="697265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Square"/>
          <p:cNvSpPr/>
          <p:nvPr/>
        </p:nvSpPr>
        <p:spPr>
          <a:xfrm>
            <a:off x="191436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03" name="Square"/>
          <p:cNvSpPr/>
          <p:nvPr/>
        </p:nvSpPr>
        <p:spPr>
          <a:xfrm>
            <a:off x="211502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04" name="Square"/>
          <p:cNvSpPr/>
          <p:nvPr/>
        </p:nvSpPr>
        <p:spPr>
          <a:xfrm>
            <a:off x="22208597" y="8980124"/>
            <a:ext cx="307997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05" name="Square"/>
          <p:cNvSpPr/>
          <p:nvPr/>
        </p:nvSpPr>
        <p:spPr>
          <a:xfrm>
            <a:off x="231568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06" name="Square"/>
          <p:cNvSpPr/>
          <p:nvPr/>
        </p:nvSpPr>
        <p:spPr>
          <a:xfrm>
            <a:off x="21150264" y="9835987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07" name="Square"/>
          <p:cNvSpPr/>
          <p:nvPr/>
        </p:nvSpPr>
        <p:spPr>
          <a:xfrm>
            <a:off x="22208597" y="9835987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3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KN-white.png" descr="KN-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3833" y="11796183"/>
            <a:ext cx="8236221" cy="160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#TRANS-…"/>
          <p:cNvSpPr txBox="1"/>
          <p:nvPr/>
        </p:nvSpPr>
        <p:spPr>
          <a:xfrm>
            <a:off x="265528" y="-1022660"/>
            <a:ext cx="23852943" cy="125298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      </a:t>
            </a:r>
            <a:r>
              <a:rPr spc="3177" sz="35300"/>
              <a:t>#</a:t>
            </a:r>
            <a:r>
              <a:rPr spc="-1412" sz="35300"/>
              <a:t>TRANS</a:t>
            </a:r>
            <a:r>
              <a:rPr spc="-1220" sz="30500"/>
              <a:t>-</a:t>
            </a:r>
            <a:r>
              <a:rPr i="1" spc="-302" sz="15100">
                <a:latin typeface="Open Sans Regular Regular"/>
                <a:ea typeface="Open Sans Regular Regular"/>
                <a:cs typeface="Open Sans Regular Regular"/>
                <a:sym typeface="Open Sans Regular Regular"/>
              </a:rPr>
              <a:t>      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1271" sz="15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portation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1271" sz="15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formation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528" sz="26400">
                <a:solidFill>
                  <a:srgbClr val="FFFFFF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rPr>
              <a:t>digitale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410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411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412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413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4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5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6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7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8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19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0" name="Surnom…"/>
          <p:cNvSpPr txBox="1"/>
          <p:nvPr/>
        </p:nvSpPr>
        <p:spPr>
          <a:xfrm>
            <a:off x="7818299" y="1527809"/>
            <a:ext cx="9181101" cy="549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Surnom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</a:t>
            </a:r>
          </a:p>
        </p:txBody>
      </p:sp>
      <p:sp>
        <p:nvSpPr>
          <p:cNvPr id="1421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422" name="Rectangle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3" name="Rectangle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4" name="Rectangle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5" name="Rectangle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6" name="Rectangle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7" name="Rectangle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8" name="Rectangle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9" name="Rectangl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30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31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432" name="RS.png" descr="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33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34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35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36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37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38" name="ASS   Inter"/>
          <p:cNvSpPr txBox="1"/>
          <p:nvPr/>
        </p:nvSpPr>
        <p:spPr>
          <a:xfrm>
            <a:off x="21678230" y="114013"/>
            <a:ext cx="2363540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ASS   Inter</a:t>
            </a:r>
          </a:p>
        </p:txBody>
      </p:sp>
      <p:sp>
        <p:nvSpPr>
          <p:cNvPr id="1439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0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1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2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3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4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5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6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7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8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49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0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1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2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3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4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5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6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7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8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59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0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1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462" name="Client   Fournis"/>
          <p:cNvSpPr txBox="1"/>
          <p:nvPr/>
        </p:nvSpPr>
        <p:spPr>
          <a:xfrm>
            <a:off x="18284068" y="114013"/>
            <a:ext cx="338606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Client   Fournis</a:t>
            </a:r>
          </a:p>
        </p:txBody>
      </p:sp>
      <p:sp>
        <p:nvSpPr>
          <p:cNvPr id="1463" name="Square"/>
          <p:cNvSpPr/>
          <p:nvPr/>
        </p:nvSpPr>
        <p:spPr>
          <a:xfrm>
            <a:off x="19117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4" name="Square"/>
          <p:cNvSpPr/>
          <p:nvPr/>
        </p:nvSpPr>
        <p:spPr>
          <a:xfrm>
            <a:off x="20311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5" name="Square"/>
          <p:cNvSpPr/>
          <p:nvPr/>
        </p:nvSpPr>
        <p:spPr>
          <a:xfrm>
            <a:off x="19212616" y="760716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6" name="Square"/>
          <p:cNvSpPr/>
          <p:nvPr/>
        </p:nvSpPr>
        <p:spPr>
          <a:xfrm>
            <a:off x="18602129" y="760596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7" name="Square"/>
          <p:cNvSpPr/>
          <p:nvPr/>
        </p:nvSpPr>
        <p:spPr>
          <a:xfrm>
            <a:off x="178960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8" name="Square"/>
          <p:cNvSpPr/>
          <p:nvPr/>
        </p:nvSpPr>
        <p:spPr>
          <a:xfrm>
            <a:off x="2111547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69" name="Square"/>
          <p:cNvSpPr/>
          <p:nvPr/>
        </p:nvSpPr>
        <p:spPr>
          <a:xfrm>
            <a:off x="19823101" y="760081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70" name="Square"/>
          <p:cNvSpPr/>
          <p:nvPr/>
        </p:nvSpPr>
        <p:spPr>
          <a:xfrm>
            <a:off x="205249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71" name="Rectangle"/>
          <p:cNvSpPr/>
          <p:nvPr/>
        </p:nvSpPr>
        <p:spPr>
          <a:xfrm>
            <a:off x="22309270" y="5917307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72" name="Rectangle"/>
          <p:cNvSpPr/>
          <p:nvPr/>
        </p:nvSpPr>
        <p:spPr>
          <a:xfrm>
            <a:off x="21115470" y="44531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73" name="Rectangle"/>
          <p:cNvSpPr/>
          <p:nvPr/>
        </p:nvSpPr>
        <p:spPr>
          <a:xfrm>
            <a:off x="21852070" y="31577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74" name="Rectangle"/>
          <p:cNvSpPr/>
          <p:nvPr/>
        </p:nvSpPr>
        <p:spPr>
          <a:xfrm>
            <a:off x="20622117" y="1719792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47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54095" y="9194841"/>
            <a:ext cx="859784" cy="859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002892" y="10158948"/>
            <a:ext cx="1070052" cy="1077447"/>
          </a:xfrm>
          <a:prstGeom prst="rect">
            <a:avLst/>
          </a:prstGeom>
          <a:ln w="12700">
            <a:miter lim="400000"/>
          </a:ln>
        </p:spPr>
      </p:pic>
      <p:sp>
        <p:nvSpPr>
          <p:cNvPr id="1477" name="this…"/>
          <p:cNvSpPr/>
          <p:nvPr/>
        </p:nvSpPr>
        <p:spPr>
          <a:xfrm>
            <a:off x="1683940" y="1803645"/>
            <a:ext cx="3754141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478" name="Problèmes / Besoins / Attentes / Frustrations / Insatisfactions / Pain points / EPIC / USER STORY…"/>
          <p:cNvSpPr txBox="1"/>
          <p:nvPr/>
        </p:nvSpPr>
        <p:spPr>
          <a:xfrm>
            <a:off x="7818299" y="7382509"/>
            <a:ext cx="9181101" cy="59994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Problèmes / Besoins / Attentes / Frustrations / Insatisfactions / Pain points / EPIC / USER STORY 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 est le problème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Quelle est la frustration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Quels sont les besoins et attentes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Pourquoi n’est-il/elle pas satisfait des solutions existantes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Empathie map si besoin pour mieux comprendre le persona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Screenshot 2020-01-03 at 09.10.54.png" descr="Screenshot 2020-01-03 at 09.10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99" y="-98812"/>
            <a:ext cx="22898093" cy="1381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city.jpg" descr="cit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31" y="-129163"/>
            <a:ext cx="24388661" cy="1426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483" name="Titre 1"/>
          <p:cNvSpPr txBox="1"/>
          <p:nvPr/>
        </p:nvSpPr>
        <p:spPr>
          <a:xfrm>
            <a:off x="182879" y="167673"/>
            <a:ext cx="24201121" cy="8697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algn="ctr">
              <a:lnSpc>
                <a:spcPct val="90000"/>
              </a:lnSpc>
              <a:defRPr b="1" sz="264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ICP / ABM</a:t>
            </a:r>
          </a:p>
        </p:txBody>
      </p:sp>
      <p:sp>
        <p:nvSpPr>
          <p:cNvPr id="1484" name="Titre 1"/>
          <p:cNvSpPr txBox="1"/>
          <p:nvPr/>
        </p:nvSpPr>
        <p:spPr>
          <a:xfrm>
            <a:off x="-1" y="9133873"/>
            <a:ext cx="24201121" cy="8522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algn="ctr">
              <a:lnSpc>
                <a:spcPct val="90000"/>
              </a:lnSpc>
              <a:defRPr sz="33600">
                <a:solidFill>
                  <a:srgbClr val="FFFFFF"/>
                </a:solidFill>
                <a:effectLst>
                  <a:outerShdw sx="100000" sy="100000" kx="0" ky="0" algn="b" rotWithShape="0" blurRad="215900" dist="203200" dir="20820000">
                    <a:srgbClr val="5E5E5E"/>
                  </a:outerShdw>
                </a:effectLst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PERSONA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072"/>
          <a:stretch>
            <a:fillRect/>
          </a:stretch>
        </p:blipFill>
        <p:spPr>
          <a:xfrm>
            <a:off x="650742" y="-249149"/>
            <a:ext cx="12866226" cy="1114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489" name="Shape"/>
          <p:cNvSpPr/>
          <p:nvPr/>
        </p:nvSpPr>
        <p:spPr>
          <a:xfrm>
            <a:off x="44631" y="102146"/>
            <a:ext cx="14993542" cy="343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495" y="3960"/>
                </a:moveTo>
                <a:cubicBezTo>
                  <a:pt x="2897" y="3960"/>
                  <a:pt x="3298" y="4628"/>
                  <a:pt x="3604" y="5964"/>
                </a:cubicBezTo>
                <a:cubicBezTo>
                  <a:pt x="4217" y="8635"/>
                  <a:pt x="4217" y="12965"/>
                  <a:pt x="3604" y="15636"/>
                </a:cubicBezTo>
                <a:cubicBezTo>
                  <a:pt x="2991" y="18308"/>
                  <a:pt x="1998" y="18308"/>
                  <a:pt x="1385" y="15636"/>
                </a:cubicBezTo>
                <a:cubicBezTo>
                  <a:pt x="772" y="12965"/>
                  <a:pt x="772" y="8635"/>
                  <a:pt x="1385" y="5964"/>
                </a:cubicBezTo>
                <a:cubicBezTo>
                  <a:pt x="1692" y="4628"/>
                  <a:pt x="2093" y="3960"/>
                  <a:pt x="2495" y="3960"/>
                </a:cubicBezTo>
                <a:close/>
                <a:moveTo>
                  <a:pt x="4709" y="3960"/>
                </a:moveTo>
                <a:lnTo>
                  <a:pt x="7847" y="3960"/>
                </a:lnTo>
                <a:lnTo>
                  <a:pt x="7847" y="13348"/>
                </a:lnTo>
                <a:cubicBezTo>
                  <a:pt x="7611" y="15777"/>
                  <a:pt x="6968" y="17389"/>
                  <a:pt x="6251" y="17351"/>
                </a:cubicBezTo>
                <a:cubicBezTo>
                  <a:pt x="5554" y="17313"/>
                  <a:pt x="4938" y="15714"/>
                  <a:pt x="4709" y="13348"/>
                </a:cubicBezTo>
                <a:lnTo>
                  <a:pt x="4709" y="3960"/>
                </a:lnTo>
                <a:close/>
                <a:moveTo>
                  <a:pt x="8525" y="3960"/>
                </a:moveTo>
                <a:lnTo>
                  <a:pt x="10679" y="3960"/>
                </a:lnTo>
                <a:cubicBezTo>
                  <a:pt x="11236" y="4990"/>
                  <a:pt x="11606" y="7792"/>
                  <a:pt x="11597" y="10916"/>
                </a:cubicBezTo>
                <a:cubicBezTo>
                  <a:pt x="11589" y="13957"/>
                  <a:pt x="11222" y="16643"/>
                  <a:pt x="10679" y="17640"/>
                </a:cubicBezTo>
                <a:lnTo>
                  <a:pt x="8525" y="17640"/>
                </a:lnTo>
                <a:lnTo>
                  <a:pt x="8525" y="3960"/>
                </a:lnTo>
                <a:close/>
                <a:moveTo>
                  <a:pt x="13871" y="3960"/>
                </a:moveTo>
                <a:cubicBezTo>
                  <a:pt x="14569" y="3997"/>
                  <a:pt x="15185" y="5597"/>
                  <a:pt x="15414" y="7963"/>
                </a:cubicBezTo>
                <a:lnTo>
                  <a:pt x="15414" y="17351"/>
                </a:lnTo>
                <a:lnTo>
                  <a:pt x="12275" y="17351"/>
                </a:lnTo>
                <a:lnTo>
                  <a:pt x="12275" y="7963"/>
                </a:lnTo>
                <a:cubicBezTo>
                  <a:pt x="12512" y="5534"/>
                  <a:pt x="13155" y="3922"/>
                  <a:pt x="13871" y="3960"/>
                </a:cubicBezTo>
                <a:close/>
                <a:moveTo>
                  <a:pt x="16092" y="3960"/>
                </a:moveTo>
                <a:lnTo>
                  <a:pt x="19164" y="3960"/>
                </a:lnTo>
                <a:lnTo>
                  <a:pt x="19164" y="17640"/>
                </a:lnTo>
                <a:lnTo>
                  <a:pt x="16092" y="17640"/>
                </a:lnTo>
                <a:lnTo>
                  <a:pt x="16092" y="3960"/>
                </a:ln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490" name="Shape"/>
          <p:cNvSpPr/>
          <p:nvPr/>
        </p:nvSpPr>
        <p:spPr>
          <a:xfrm>
            <a:off x="302068" y="351077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491" name="Shape"/>
          <p:cNvSpPr/>
          <p:nvPr/>
        </p:nvSpPr>
        <p:spPr>
          <a:xfrm>
            <a:off x="-2254372" y="608984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492" name="Shape"/>
          <p:cNvSpPr/>
          <p:nvPr/>
        </p:nvSpPr>
        <p:spPr>
          <a:xfrm>
            <a:off x="3018883" y="8490080"/>
            <a:ext cx="13311585" cy="242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493" name="Shape"/>
          <p:cNvSpPr/>
          <p:nvPr/>
        </p:nvSpPr>
        <p:spPr>
          <a:xfrm>
            <a:off x="-7586404" y="8488853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494" name="Shape"/>
          <p:cNvSpPr/>
          <p:nvPr/>
        </p:nvSpPr>
        <p:spPr>
          <a:xfrm>
            <a:off x="8451560" y="6059245"/>
            <a:ext cx="13311586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495" name="Rectangle"/>
          <p:cNvSpPr/>
          <p:nvPr/>
        </p:nvSpPr>
        <p:spPr>
          <a:xfrm>
            <a:off x="176983" y="5865939"/>
            <a:ext cx="13561755" cy="300065"/>
          </a:xfrm>
          <a:prstGeom prst="rect">
            <a:avLst/>
          </a:pr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b="1" sz="3200">
                <a:solidFill>
                  <a:srgbClr val="FFD64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6" name="Rectangle"/>
          <p:cNvSpPr/>
          <p:nvPr/>
        </p:nvSpPr>
        <p:spPr>
          <a:xfrm>
            <a:off x="42452" y="-66766"/>
            <a:ext cx="13561755" cy="300065"/>
          </a:xfrm>
          <a:prstGeom prst="rect">
            <a:avLst/>
          </a:pr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b="1" sz="3200">
                <a:solidFill>
                  <a:srgbClr val="FFD64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7" name="PERSONA      ICP…"/>
          <p:cNvSpPr txBox="1"/>
          <p:nvPr/>
        </p:nvSpPr>
        <p:spPr>
          <a:xfrm>
            <a:off x="16085033" y="258836"/>
            <a:ext cx="8364779" cy="4565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70000"/>
              </a:lnSpc>
              <a:defRPr sz="12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PERSONA</a:t>
            </a:r>
            <a:br/>
            <a:r>
              <a:t>     </a:t>
            </a:r>
            <a:r>
              <a:rPr sz="16200"/>
              <a:t>ICP</a:t>
            </a:r>
            <a:endParaRPr sz="16200"/>
          </a:p>
          <a:p>
            <a:pPr defTabSz="2438338">
              <a:lnSpc>
                <a:spcPct val="70000"/>
              </a:lnSpc>
              <a:defRPr sz="6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ideal customer profil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495" y="-1"/>
            <a:ext cx="2441098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TextBox 1"/>
          <p:cNvSpPr txBox="1"/>
          <p:nvPr/>
        </p:nvSpPr>
        <p:spPr>
          <a:xfrm>
            <a:off x="584955" y="-160021"/>
            <a:ext cx="24896678" cy="137363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70000"/>
              </a:lnSpc>
              <a:defRPr i="1" spc="-1547" sz="221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Question : </a:t>
            </a:r>
          </a:p>
          <a:p>
            <a:pPr defTabSz="2438400">
              <a:lnSpc>
                <a:spcPct val="70000"/>
              </a:lnSpc>
              <a:defRPr spc="-2576" sz="36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qui sont les utilisateurs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3" name="TextBox 2"/>
          <p:cNvSpPr txBox="1"/>
          <p:nvPr/>
        </p:nvSpPr>
        <p:spPr>
          <a:xfrm>
            <a:off x="6172200" y="12395200"/>
            <a:ext cx="15472505" cy="10312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defRPr sz="5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CHAIR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VOICE   :   VOC (voice of the custumer)</a:t>
            </a:r>
          </a:p>
        </p:txBody>
      </p:sp>
      <p:sp>
        <p:nvSpPr>
          <p:cNvPr id="1504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09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10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11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« Je n'aime pas faire de vagues ou gérer des conflits, le débat est la meilleure manière de progresser » </a:t>
            </a:r>
          </a:p>
        </p:txBody>
      </p:sp>
      <p:sp>
        <p:nvSpPr>
          <p:cNvPr id="1512" name="this…"/>
          <p:cNvSpPr/>
          <p:nvPr/>
        </p:nvSpPr>
        <p:spPr>
          <a:xfrm>
            <a:off x="1683940" y="1803645"/>
            <a:ext cx="3590136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513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4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5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6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7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8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19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20" name="Virginie…"/>
          <p:cNvSpPr txBox="1"/>
          <p:nvPr/>
        </p:nvSpPr>
        <p:spPr>
          <a:xfrm>
            <a:off x="7818299" y="1527809"/>
            <a:ext cx="9181101" cy="452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55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 Lyon (banlieue)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 son compagnon et ses 3 enfants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 : 3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 : DRH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 : BEP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 : 2eme entreprise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 l’artisanat, la brocante</a:t>
            </a:r>
          </a:p>
        </p:txBody>
      </p:sp>
      <p:sp>
        <p:nvSpPr>
          <p:cNvPr id="1521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Très belle progression dans l’entreprise Virginie est DRH à 55 ans en commençant assistante il y a 32 ans.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Appréciée de toutes et tous elle privilégie les contacts en face à face</a:t>
            </a:r>
          </a:p>
        </p:txBody>
      </p:sp>
      <p:sp>
        <p:nvSpPr>
          <p:cNvPr id="1522" name="V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1523" name="I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524" name="R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25" name="G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26" name="I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527" name="N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1528" name="I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529" name="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530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</a:p>
        </p:txBody>
      </p:sp>
      <p:sp>
        <p:nvSpPr>
          <p:cNvPr id="1531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</a:p>
        </p:txBody>
      </p:sp>
      <p:sp>
        <p:nvSpPr>
          <p:cNvPr id="1532" name="Virginie en tant que DRH d’une ETI, ne sais plus comment satisfaire les différentes générations de salariés qui ont des buts et attentes différentes…"/>
          <p:cNvSpPr txBox="1"/>
          <p:nvPr/>
        </p:nvSpPr>
        <p:spPr>
          <a:xfrm>
            <a:off x="7818299" y="7382509"/>
            <a:ext cx="9181101" cy="55168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en tant que DRH d’une ETI, ne sais plus comment satisfaire les différentes générations de salariés qui ont des buts et attentes différentes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cherche une innovation a mettre à son actif dans l’entreprise, mais c’est dur dans les RH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n’aime pas son logiciel de SIRH mais elle n’a pas su influencer le choix par son manque de connaissance informatique</a:t>
            </a:r>
          </a:p>
        </p:txBody>
      </p:sp>
      <p:pic>
        <p:nvPicPr>
          <p:cNvPr id="1533" name="RS.png" descr="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4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5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6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7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8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9" name="ICP   ABM"/>
          <p:cNvSpPr txBox="1"/>
          <p:nvPr/>
        </p:nvSpPr>
        <p:spPr>
          <a:xfrm>
            <a:off x="21571148" y="114013"/>
            <a:ext cx="227290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ICP   ABM</a:t>
            </a:r>
          </a:p>
        </p:txBody>
      </p:sp>
      <p:sp>
        <p:nvSpPr>
          <p:cNvPr id="1540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1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2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3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4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5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6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7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8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9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0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1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2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3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4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5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6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7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8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59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60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61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62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pic>
        <p:nvPicPr>
          <p:cNvPr id="15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335" y="1897109"/>
            <a:ext cx="3359346" cy="4301385"/>
          </a:xfrm>
          <a:prstGeom prst="rect">
            <a:avLst/>
          </a:prstGeom>
          <a:ln w="12700">
            <a:miter lim="400000"/>
          </a:ln>
        </p:spPr>
      </p:pic>
      <p:sp>
        <p:nvSpPr>
          <p:cNvPr id="1564" name="x"/>
          <p:cNvSpPr txBox="1"/>
          <p:nvPr/>
        </p:nvSpPr>
        <p:spPr>
          <a:xfrm>
            <a:off x="17566378" y="8146530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65" name="x"/>
          <p:cNvSpPr txBox="1"/>
          <p:nvPr/>
        </p:nvSpPr>
        <p:spPr>
          <a:xfrm>
            <a:off x="21363678" y="8159230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66" name="x"/>
          <p:cNvSpPr txBox="1"/>
          <p:nvPr/>
        </p:nvSpPr>
        <p:spPr>
          <a:xfrm>
            <a:off x="21420270" y="9182813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67" name="x"/>
          <p:cNvSpPr txBox="1"/>
          <p:nvPr/>
        </p:nvSpPr>
        <p:spPr>
          <a:xfrm>
            <a:off x="20150270" y="923796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68" name="x"/>
          <p:cNvSpPr txBox="1"/>
          <p:nvPr/>
        </p:nvSpPr>
        <p:spPr>
          <a:xfrm>
            <a:off x="17546770" y="923796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69" name="x"/>
          <p:cNvSpPr txBox="1"/>
          <p:nvPr/>
        </p:nvSpPr>
        <p:spPr>
          <a:xfrm>
            <a:off x="20137570" y="11420843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70" name="Rectangle"/>
          <p:cNvSpPr/>
          <p:nvPr/>
        </p:nvSpPr>
        <p:spPr>
          <a:xfrm>
            <a:off x="22445231" y="19472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1" name="Rectangle"/>
          <p:cNvSpPr/>
          <p:nvPr/>
        </p:nvSpPr>
        <p:spPr>
          <a:xfrm>
            <a:off x="21924036" y="32807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2" name="Rectangle"/>
          <p:cNvSpPr/>
          <p:nvPr/>
        </p:nvSpPr>
        <p:spPr>
          <a:xfrm>
            <a:off x="19656569" y="46142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3" name="Rectangle"/>
          <p:cNvSpPr/>
          <p:nvPr/>
        </p:nvSpPr>
        <p:spPr>
          <a:xfrm>
            <a:off x="19118174" y="6115295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4" name="salaire"/>
          <p:cNvSpPr txBox="1"/>
          <p:nvPr/>
        </p:nvSpPr>
        <p:spPr>
          <a:xfrm>
            <a:off x="17648990" y="1594095"/>
            <a:ext cx="1222173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salaire</a:t>
            </a:r>
          </a:p>
        </p:txBody>
      </p:sp>
      <p:sp>
        <p:nvSpPr>
          <p:cNvPr id="1575" name="équilibre"/>
          <p:cNvSpPr txBox="1"/>
          <p:nvPr/>
        </p:nvSpPr>
        <p:spPr>
          <a:xfrm>
            <a:off x="17648990" y="2884561"/>
            <a:ext cx="1659180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équilibre</a:t>
            </a:r>
          </a:p>
        </p:txBody>
      </p:sp>
      <p:sp>
        <p:nvSpPr>
          <p:cNvPr id="1576" name="informatique"/>
          <p:cNvSpPr txBox="1"/>
          <p:nvPr/>
        </p:nvSpPr>
        <p:spPr>
          <a:xfrm>
            <a:off x="17673770" y="4217345"/>
            <a:ext cx="2358785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informatique</a:t>
            </a:r>
          </a:p>
        </p:txBody>
      </p:sp>
      <p:sp>
        <p:nvSpPr>
          <p:cNvPr id="1577" name="x"/>
          <p:cNvSpPr txBox="1"/>
          <p:nvPr/>
        </p:nvSpPr>
        <p:spPr>
          <a:xfrm>
            <a:off x="21819858" y="47154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578" name="digital"/>
          <p:cNvSpPr txBox="1"/>
          <p:nvPr/>
        </p:nvSpPr>
        <p:spPr>
          <a:xfrm>
            <a:off x="17673770" y="5741345"/>
            <a:ext cx="1213905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Rectangle 6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3" name="Titre 1"/>
          <p:cNvSpPr txBox="1"/>
          <p:nvPr>
            <p:ph type="title"/>
          </p:nvPr>
        </p:nvSpPr>
        <p:spPr>
          <a:xfrm>
            <a:off x="-26719" y="-10457"/>
            <a:ext cx="24437436" cy="1368822"/>
          </a:xfrm>
          <a:prstGeom prst="rect">
            <a:avLst/>
          </a:prstGeom>
        </p:spPr>
        <p:txBody>
          <a:bodyPr/>
          <a:lstStyle/>
          <a:p>
            <a:pPr/>
            <a:r>
              <a:t>   John</a:t>
            </a:r>
          </a:p>
        </p:txBody>
      </p:sp>
      <p:pic>
        <p:nvPicPr>
          <p:cNvPr id="1584" name="Espace réservé du contenu 6" descr="Espace réservé du contenu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628" y="1698933"/>
            <a:ext cx="4142863" cy="47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1585" name="Rectangle 16"/>
          <p:cNvSpPr/>
          <p:nvPr/>
        </p:nvSpPr>
        <p:spPr>
          <a:xfrm>
            <a:off x="19083664" y="2351165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86" name="Rectangle 17"/>
          <p:cNvSpPr/>
          <p:nvPr/>
        </p:nvSpPr>
        <p:spPr>
          <a:xfrm>
            <a:off x="20235975" y="42933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87" name="Rectangle 22"/>
          <p:cNvSpPr/>
          <p:nvPr/>
        </p:nvSpPr>
        <p:spPr>
          <a:xfrm>
            <a:off x="21796384" y="6172541"/>
            <a:ext cx="209907" cy="713748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88" name="Rectangle 23"/>
          <p:cNvSpPr/>
          <p:nvPr/>
        </p:nvSpPr>
        <p:spPr>
          <a:xfrm>
            <a:off x="19222516" y="80517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89" name="Rectangle 24"/>
          <p:cNvSpPr/>
          <p:nvPr/>
        </p:nvSpPr>
        <p:spPr>
          <a:xfrm>
            <a:off x="22778516" y="99309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90" name="Rectangle 25"/>
          <p:cNvSpPr/>
          <p:nvPr/>
        </p:nvSpPr>
        <p:spPr>
          <a:xfrm>
            <a:off x="19832116" y="11915101"/>
            <a:ext cx="209908" cy="713748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59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9324" y="1686376"/>
            <a:ext cx="4770172" cy="4770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Name…"/>
          <p:cNvSpPr txBox="1"/>
          <p:nvPr/>
        </p:nvSpPr>
        <p:spPr>
          <a:xfrm>
            <a:off x="9130738" y="2108045"/>
            <a:ext cx="6450708" cy="95434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Name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Age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Live With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Education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Resumé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Company 2012…2020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Products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PAIN POINTS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93" name="« QUOTE : happy to be an entrepreneur in IOT »"/>
          <p:cNvSpPr txBox="1"/>
          <p:nvPr/>
        </p:nvSpPr>
        <p:spPr>
          <a:xfrm>
            <a:off x="1185374" y="6221945"/>
            <a:ext cx="5454122" cy="42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2100"/>
              </a:lnSpc>
              <a:spcBef>
                <a:spcPts val="3200"/>
              </a:spcBef>
              <a:defRPr sz="4800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« QUOTE : happy to be an entrepreneur in IOT »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594" name="Description: funder of an IOT company  9 employees 7 millions euros turnover  29 clients with 650 shops"/>
          <p:cNvSpPr txBox="1"/>
          <p:nvPr/>
        </p:nvSpPr>
        <p:spPr>
          <a:xfrm>
            <a:off x="648534" y="8721845"/>
            <a:ext cx="6931987" cy="44238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9700"/>
              </a:lnSpc>
              <a:spcBef>
                <a:spcPts val="3200"/>
              </a:spcBef>
              <a:defRPr b="1" sz="3200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Description: funder of an IOT company </a:t>
            </a:r>
            <a:br>
              <a:rPr b="0" sz="1600">
                <a:solidFill>
                  <a:srgbClr val="000000"/>
                </a:solidFill>
              </a:rPr>
            </a:br>
            <a:r>
              <a:t>9 employees</a:t>
            </a:r>
            <a:br/>
            <a:r>
              <a:t>7 millions euros turnover </a:t>
            </a:r>
            <a:br/>
            <a:r>
              <a:t>29 clients with 650 shops </a:t>
            </a:r>
            <a:endParaRPr b="0" sz="1600">
              <a:solidFill>
                <a:srgbClr val="000000"/>
              </a:solidFill>
            </a:endParaRPr>
          </a:p>
        </p:txBody>
      </p:sp>
      <p:sp>
        <p:nvSpPr>
          <p:cNvPr id="1595" name="Rectangle"/>
          <p:cNvSpPr/>
          <p:nvPr/>
        </p:nvSpPr>
        <p:spPr>
          <a:xfrm>
            <a:off x="16903783" y="7472040"/>
            <a:ext cx="7773393" cy="65705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596" name="RS.png" descr="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36476" y="8163678"/>
            <a:ext cx="6173942" cy="545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Content Placeholder 4"/>
          <p:cNvSpPr txBox="1"/>
          <p:nvPr/>
        </p:nvSpPr>
        <p:spPr>
          <a:xfrm>
            <a:off x="395415" y="6310169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599" name="Rectangle"/>
          <p:cNvSpPr/>
          <p:nvPr/>
        </p:nvSpPr>
        <p:spPr>
          <a:xfrm>
            <a:off x="1683940" y="1689345"/>
            <a:ext cx="3754141" cy="4488313"/>
          </a:xfrm>
          <a:prstGeom prst="rect">
            <a:avLst/>
          </a:prstGeom>
          <a:solidFill>
            <a:srgbClr val="FFFFFF"/>
          </a:solidFill>
          <a:ln w="3175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0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1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2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3" name="Line"/>
          <p:cNvSpPr/>
          <p:nvPr/>
        </p:nvSpPr>
        <p:spPr>
          <a:xfrm>
            <a:off x="17705982" y="25758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4" name="Line"/>
          <p:cNvSpPr/>
          <p:nvPr/>
        </p:nvSpPr>
        <p:spPr>
          <a:xfrm>
            <a:off x="17705982" y="42268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5" name="Line"/>
          <p:cNvSpPr/>
          <p:nvPr/>
        </p:nvSpPr>
        <p:spPr>
          <a:xfrm>
            <a:off x="17705982" y="58778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6" name="Line"/>
          <p:cNvSpPr/>
          <p:nvPr/>
        </p:nvSpPr>
        <p:spPr>
          <a:xfrm>
            <a:off x="17705982" y="76558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07" name="-                                                                +"/>
          <p:cNvSpPr txBox="1"/>
          <p:nvPr/>
        </p:nvSpPr>
        <p:spPr>
          <a:xfrm>
            <a:off x="17649609" y="2422267"/>
            <a:ext cx="6519561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            +</a:t>
            </a:r>
          </a:p>
        </p:txBody>
      </p:sp>
      <p:sp>
        <p:nvSpPr>
          <p:cNvPr id="1608" name="-                                                                +"/>
          <p:cNvSpPr txBox="1"/>
          <p:nvPr/>
        </p:nvSpPr>
        <p:spPr>
          <a:xfrm>
            <a:off x="17649609" y="4073267"/>
            <a:ext cx="6519561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            +</a:t>
            </a:r>
          </a:p>
        </p:txBody>
      </p:sp>
      <p:sp>
        <p:nvSpPr>
          <p:cNvPr id="1609" name="-                                                                +"/>
          <p:cNvSpPr txBox="1"/>
          <p:nvPr/>
        </p:nvSpPr>
        <p:spPr>
          <a:xfrm>
            <a:off x="17649609" y="5851267"/>
            <a:ext cx="6519561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            +</a:t>
            </a:r>
          </a:p>
        </p:txBody>
      </p:sp>
      <p:sp>
        <p:nvSpPr>
          <p:cNvPr id="1610" name="-                                                                +"/>
          <p:cNvSpPr txBox="1"/>
          <p:nvPr/>
        </p:nvSpPr>
        <p:spPr>
          <a:xfrm>
            <a:off x="17649609" y="7502267"/>
            <a:ext cx="6519561" cy="130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            +</a:t>
            </a:r>
          </a:p>
        </p:txBody>
      </p:sp>
      <p:sp>
        <p:nvSpPr>
          <p:cNvPr id="1611" name="Surnom…"/>
          <p:cNvSpPr txBox="1"/>
          <p:nvPr/>
        </p:nvSpPr>
        <p:spPr>
          <a:xfrm>
            <a:off x="7818299" y="1527809"/>
            <a:ext cx="9181101" cy="549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Surnom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</a:t>
            </a:r>
          </a:p>
        </p:txBody>
      </p:sp>
      <p:sp>
        <p:nvSpPr>
          <p:cNvPr id="1612" name="Content Placeholder 4"/>
          <p:cNvSpPr txBox="1"/>
          <p:nvPr/>
        </p:nvSpPr>
        <p:spPr>
          <a:xfrm>
            <a:off x="395415" y="10310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613" name="Rectangle"/>
          <p:cNvSpPr/>
          <p:nvPr/>
        </p:nvSpPr>
        <p:spPr>
          <a:xfrm>
            <a:off x="202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4" name="Rectangle"/>
          <p:cNvSpPr/>
          <p:nvPr/>
        </p:nvSpPr>
        <p:spPr>
          <a:xfrm>
            <a:off x="1091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5" name="Rectangle"/>
          <p:cNvSpPr/>
          <p:nvPr/>
        </p:nvSpPr>
        <p:spPr>
          <a:xfrm>
            <a:off x="1980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6" name="Rectangle"/>
          <p:cNvSpPr/>
          <p:nvPr/>
        </p:nvSpPr>
        <p:spPr>
          <a:xfrm>
            <a:off x="2869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7" name="Rectangle"/>
          <p:cNvSpPr/>
          <p:nvPr/>
        </p:nvSpPr>
        <p:spPr>
          <a:xfrm>
            <a:off x="3758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8" name="Rectangle"/>
          <p:cNvSpPr/>
          <p:nvPr/>
        </p:nvSpPr>
        <p:spPr>
          <a:xfrm>
            <a:off x="4647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19" name="Rectangle"/>
          <p:cNvSpPr/>
          <p:nvPr/>
        </p:nvSpPr>
        <p:spPr>
          <a:xfrm>
            <a:off x="5536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20" name="Rectangle"/>
          <p:cNvSpPr/>
          <p:nvPr/>
        </p:nvSpPr>
        <p:spPr>
          <a:xfrm>
            <a:off x="6425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21" name="Rectangle"/>
          <p:cNvSpPr/>
          <p:nvPr/>
        </p:nvSpPr>
        <p:spPr>
          <a:xfrm>
            <a:off x="7314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22" name="Rectangle"/>
          <p:cNvSpPr/>
          <p:nvPr/>
        </p:nvSpPr>
        <p:spPr>
          <a:xfrm>
            <a:off x="8203395" y="172563"/>
            <a:ext cx="7271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23" name="Problèmes / Besoins / Attentes / Frustrations / Insatisfactions / Pain points"/>
          <p:cNvSpPr txBox="1"/>
          <p:nvPr/>
        </p:nvSpPr>
        <p:spPr>
          <a:xfrm>
            <a:off x="7818299" y="7382509"/>
            <a:ext cx="9181101" cy="59994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Problèmes / Besoins / Attentes / Frustrations / Insatisfactions / Pain points 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624" name="RS.png" descr="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59470" y="8392278"/>
            <a:ext cx="6173942" cy="545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1 empathy-map.pdf" descr="1 empathy-ma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7000" y="-1"/>
            <a:ext cx="10287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Screenshot 2020-07-23 at 16.42.13.png" descr="Screenshot 2020-07-23 at 16.42.13.png"/>
          <p:cNvPicPr>
            <a:picLocks noChangeAspect="1"/>
          </p:cNvPicPr>
          <p:nvPr/>
        </p:nvPicPr>
        <p:blipFill>
          <a:blip r:embed="rId4">
            <a:extLst/>
          </a:blip>
          <a:srcRect l="11441" t="0" r="19026" b="0"/>
          <a:stretch>
            <a:fillRect/>
          </a:stretch>
        </p:blipFill>
        <p:spPr>
          <a:xfrm>
            <a:off x="3462567" y="8634621"/>
            <a:ext cx="6360186" cy="6080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Empathy-Map-Canvas-original Gamestorming GRAY.jpg" descr="Empathy-Map-Canvas-original Gamestorming GRA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389" y="21286"/>
            <a:ext cx="13638812" cy="8280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9FC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ScreenShot- 2023-04-13 at 07.53.23.jpg" descr="ScreenShot- 2023-04-13 at 07.53.23.jpg"/>
          <p:cNvPicPr>
            <a:picLocks noChangeAspect="1"/>
          </p:cNvPicPr>
          <p:nvPr/>
        </p:nvPicPr>
        <p:blipFill>
          <a:blip r:embed="rId3">
            <a:extLst/>
          </a:blip>
          <a:srcRect l="0" t="0" r="49003" b="8817"/>
          <a:stretch>
            <a:fillRect/>
          </a:stretch>
        </p:blipFill>
        <p:spPr>
          <a:xfrm>
            <a:off x="-3386548" y="196"/>
            <a:ext cx="13246651" cy="10997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2" name="Group"/>
          <p:cNvGrpSpPr/>
          <p:nvPr/>
        </p:nvGrpSpPr>
        <p:grpSpPr>
          <a:xfrm>
            <a:off x="21804572" y="11266854"/>
            <a:ext cx="2159067" cy="2142200"/>
            <a:chOff x="0" y="0"/>
            <a:chExt cx="2159065" cy="2142198"/>
          </a:xfrm>
        </p:grpSpPr>
        <p:sp>
          <p:nvSpPr>
            <p:cNvPr id="1028" name="Circle"/>
            <p:cNvSpPr/>
            <p:nvPr/>
          </p:nvSpPr>
          <p:spPr>
            <a:xfrm>
              <a:off x="1993749" y="981020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29" name="Circle"/>
            <p:cNvSpPr/>
            <p:nvPr/>
          </p:nvSpPr>
          <p:spPr>
            <a:xfrm>
              <a:off x="182022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0" name="Circle"/>
            <p:cNvSpPr/>
            <p:nvPr/>
          </p:nvSpPr>
          <p:spPr>
            <a:xfrm>
              <a:off x="1820227" y="809718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1" name="Circle"/>
            <p:cNvSpPr/>
            <p:nvPr/>
          </p:nvSpPr>
          <p:spPr>
            <a:xfrm>
              <a:off x="18202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2" name="Circle"/>
            <p:cNvSpPr/>
            <p:nvPr/>
          </p:nvSpPr>
          <p:spPr>
            <a:xfrm>
              <a:off x="1644360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3" name="Circle"/>
            <p:cNvSpPr/>
            <p:nvPr/>
          </p:nvSpPr>
          <p:spPr>
            <a:xfrm>
              <a:off x="147552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4" name="Circle"/>
            <p:cNvSpPr/>
            <p:nvPr/>
          </p:nvSpPr>
          <p:spPr>
            <a:xfrm>
              <a:off x="130317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5" name="Circle"/>
            <p:cNvSpPr/>
            <p:nvPr/>
          </p:nvSpPr>
          <p:spPr>
            <a:xfrm>
              <a:off x="1651394" y="809718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6" name="Circle"/>
            <p:cNvSpPr/>
            <p:nvPr/>
          </p:nvSpPr>
          <p:spPr>
            <a:xfrm>
              <a:off x="1479044" y="809718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7" name="Circle"/>
            <p:cNvSpPr/>
            <p:nvPr/>
          </p:nvSpPr>
          <p:spPr>
            <a:xfrm>
              <a:off x="1303177" y="809718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8" name="Circle"/>
            <p:cNvSpPr/>
            <p:nvPr/>
          </p:nvSpPr>
          <p:spPr>
            <a:xfrm>
              <a:off x="1654912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39" name="Circle"/>
            <p:cNvSpPr/>
            <p:nvPr/>
          </p:nvSpPr>
          <p:spPr>
            <a:xfrm>
              <a:off x="14755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0" name="Circle"/>
            <p:cNvSpPr/>
            <p:nvPr/>
          </p:nvSpPr>
          <p:spPr>
            <a:xfrm>
              <a:off x="1306694" y="1160503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1" name="Circle"/>
            <p:cNvSpPr/>
            <p:nvPr/>
          </p:nvSpPr>
          <p:spPr>
            <a:xfrm>
              <a:off x="1306694" y="1332300"/>
              <a:ext cx="165317" cy="16478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2" name="Circle"/>
            <p:cNvSpPr/>
            <p:nvPr/>
          </p:nvSpPr>
          <p:spPr>
            <a:xfrm>
              <a:off x="1130827" y="1332300"/>
              <a:ext cx="165316" cy="16478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3" name="Circle"/>
            <p:cNvSpPr/>
            <p:nvPr/>
          </p:nvSpPr>
          <p:spPr>
            <a:xfrm>
              <a:off x="11308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4" name="Circle"/>
            <p:cNvSpPr/>
            <p:nvPr/>
          </p:nvSpPr>
          <p:spPr>
            <a:xfrm>
              <a:off x="1137862" y="986280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5" name="Circle"/>
            <p:cNvSpPr/>
            <p:nvPr/>
          </p:nvSpPr>
          <p:spPr>
            <a:xfrm>
              <a:off x="1137862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6" name="Circle"/>
            <p:cNvSpPr/>
            <p:nvPr/>
          </p:nvSpPr>
          <p:spPr>
            <a:xfrm>
              <a:off x="131372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7" name="Circle"/>
            <p:cNvSpPr/>
            <p:nvPr/>
          </p:nvSpPr>
          <p:spPr>
            <a:xfrm>
              <a:off x="1489596" y="1507603"/>
              <a:ext cx="154765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8" name="Circle"/>
            <p:cNvSpPr/>
            <p:nvPr/>
          </p:nvSpPr>
          <p:spPr>
            <a:xfrm>
              <a:off x="1482562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49" name="Circle"/>
            <p:cNvSpPr/>
            <p:nvPr/>
          </p:nvSpPr>
          <p:spPr>
            <a:xfrm>
              <a:off x="1658429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0" name="Circle"/>
            <p:cNvSpPr/>
            <p:nvPr/>
          </p:nvSpPr>
          <p:spPr>
            <a:xfrm>
              <a:off x="1654912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1" name="Circle"/>
            <p:cNvSpPr/>
            <p:nvPr/>
          </p:nvSpPr>
          <p:spPr>
            <a:xfrm>
              <a:off x="1482562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2" name="Circle"/>
            <p:cNvSpPr/>
            <p:nvPr/>
          </p:nvSpPr>
          <p:spPr>
            <a:xfrm>
              <a:off x="131372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3" name="Circle"/>
            <p:cNvSpPr/>
            <p:nvPr/>
          </p:nvSpPr>
          <p:spPr>
            <a:xfrm>
              <a:off x="114137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4" name="Circle"/>
            <p:cNvSpPr/>
            <p:nvPr/>
          </p:nvSpPr>
          <p:spPr>
            <a:xfrm>
              <a:off x="1141379" y="814977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5" name="Circle"/>
            <p:cNvSpPr/>
            <p:nvPr/>
          </p:nvSpPr>
          <p:spPr>
            <a:xfrm>
              <a:off x="114137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6" name="Circle"/>
            <p:cNvSpPr/>
            <p:nvPr/>
          </p:nvSpPr>
          <p:spPr>
            <a:xfrm>
              <a:off x="131372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7" name="Circle"/>
            <p:cNvSpPr/>
            <p:nvPr/>
          </p:nvSpPr>
          <p:spPr>
            <a:xfrm>
              <a:off x="1482562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8" name="Circle"/>
            <p:cNvSpPr/>
            <p:nvPr/>
          </p:nvSpPr>
          <p:spPr>
            <a:xfrm>
              <a:off x="96902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9" name="Circle"/>
            <p:cNvSpPr/>
            <p:nvPr/>
          </p:nvSpPr>
          <p:spPr>
            <a:xfrm>
              <a:off x="96902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0" name="Circle"/>
            <p:cNvSpPr/>
            <p:nvPr/>
          </p:nvSpPr>
          <p:spPr>
            <a:xfrm>
              <a:off x="969029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1" name="Circle"/>
            <p:cNvSpPr/>
            <p:nvPr/>
          </p:nvSpPr>
          <p:spPr>
            <a:xfrm>
              <a:off x="96902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2" name="Circle"/>
            <p:cNvSpPr/>
            <p:nvPr/>
          </p:nvSpPr>
          <p:spPr>
            <a:xfrm>
              <a:off x="79667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3" name="Circle"/>
            <p:cNvSpPr/>
            <p:nvPr/>
          </p:nvSpPr>
          <p:spPr>
            <a:xfrm>
              <a:off x="79667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4" name="Circle"/>
            <p:cNvSpPr/>
            <p:nvPr/>
          </p:nvSpPr>
          <p:spPr>
            <a:xfrm>
              <a:off x="972546" y="820236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5" name="Circle"/>
            <p:cNvSpPr/>
            <p:nvPr/>
          </p:nvSpPr>
          <p:spPr>
            <a:xfrm>
              <a:off x="972546" y="99153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6" name="Circle"/>
            <p:cNvSpPr/>
            <p:nvPr/>
          </p:nvSpPr>
          <p:spPr>
            <a:xfrm>
              <a:off x="972546" y="1171021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7" name="Circle"/>
            <p:cNvSpPr/>
            <p:nvPr/>
          </p:nvSpPr>
          <p:spPr>
            <a:xfrm>
              <a:off x="1144896" y="168465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8" name="Circle"/>
            <p:cNvSpPr/>
            <p:nvPr/>
          </p:nvSpPr>
          <p:spPr>
            <a:xfrm>
              <a:off x="972546" y="168465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9" name="Circle"/>
            <p:cNvSpPr/>
            <p:nvPr/>
          </p:nvSpPr>
          <p:spPr>
            <a:xfrm>
              <a:off x="803714" y="312038"/>
              <a:ext cx="144212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0" name="Circle"/>
            <p:cNvSpPr/>
            <p:nvPr/>
          </p:nvSpPr>
          <p:spPr>
            <a:xfrm>
              <a:off x="972546" y="31203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1" name="Circle"/>
            <p:cNvSpPr/>
            <p:nvPr/>
          </p:nvSpPr>
          <p:spPr>
            <a:xfrm>
              <a:off x="1148414" y="312038"/>
              <a:ext cx="144212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2" name="Circle"/>
            <p:cNvSpPr/>
            <p:nvPr/>
          </p:nvSpPr>
          <p:spPr>
            <a:xfrm>
              <a:off x="1320764" y="31905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3" name="Circle"/>
            <p:cNvSpPr/>
            <p:nvPr/>
          </p:nvSpPr>
          <p:spPr>
            <a:xfrm>
              <a:off x="1324281" y="169167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4" name="Circle"/>
            <p:cNvSpPr/>
            <p:nvPr/>
          </p:nvSpPr>
          <p:spPr>
            <a:xfrm>
              <a:off x="807231" y="169167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5" name="Circle"/>
            <p:cNvSpPr/>
            <p:nvPr/>
          </p:nvSpPr>
          <p:spPr>
            <a:xfrm>
              <a:off x="810748" y="134983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6" name="Circle"/>
            <p:cNvSpPr/>
            <p:nvPr/>
          </p:nvSpPr>
          <p:spPr>
            <a:xfrm>
              <a:off x="810748" y="1178034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7" name="Circle"/>
            <p:cNvSpPr/>
            <p:nvPr/>
          </p:nvSpPr>
          <p:spPr>
            <a:xfrm>
              <a:off x="810748" y="998551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8" name="Circle"/>
            <p:cNvSpPr/>
            <p:nvPr/>
          </p:nvSpPr>
          <p:spPr>
            <a:xfrm>
              <a:off x="810748" y="827248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9" name="Circle"/>
            <p:cNvSpPr/>
            <p:nvPr/>
          </p:nvSpPr>
          <p:spPr>
            <a:xfrm>
              <a:off x="638398" y="490847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0" name="Circle"/>
            <p:cNvSpPr/>
            <p:nvPr/>
          </p:nvSpPr>
          <p:spPr>
            <a:xfrm>
              <a:off x="638398" y="1519874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1" name="Circle"/>
            <p:cNvSpPr/>
            <p:nvPr/>
          </p:nvSpPr>
          <p:spPr>
            <a:xfrm>
              <a:off x="641916" y="1696930"/>
              <a:ext cx="119590" cy="1192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2" name="Circle"/>
            <p:cNvSpPr/>
            <p:nvPr/>
          </p:nvSpPr>
          <p:spPr>
            <a:xfrm>
              <a:off x="1158966" y="1868726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3" name="Circle"/>
            <p:cNvSpPr/>
            <p:nvPr/>
          </p:nvSpPr>
          <p:spPr>
            <a:xfrm>
              <a:off x="1158966" y="154266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4" name="Circle"/>
            <p:cNvSpPr/>
            <p:nvPr/>
          </p:nvSpPr>
          <p:spPr>
            <a:xfrm>
              <a:off x="645433" y="324309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5" name="Circle"/>
            <p:cNvSpPr/>
            <p:nvPr/>
          </p:nvSpPr>
          <p:spPr>
            <a:xfrm>
              <a:off x="645433" y="664397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6" name="Circle"/>
            <p:cNvSpPr/>
            <p:nvPr/>
          </p:nvSpPr>
          <p:spPr>
            <a:xfrm>
              <a:off x="645433" y="832508"/>
              <a:ext cx="119591" cy="1192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7" name="Circle"/>
            <p:cNvSpPr/>
            <p:nvPr/>
          </p:nvSpPr>
          <p:spPr>
            <a:xfrm>
              <a:off x="645433" y="1183293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8" name="Circle"/>
            <p:cNvSpPr/>
            <p:nvPr/>
          </p:nvSpPr>
          <p:spPr>
            <a:xfrm>
              <a:off x="645433" y="1355089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9" name="Circle"/>
            <p:cNvSpPr/>
            <p:nvPr/>
          </p:nvSpPr>
          <p:spPr>
            <a:xfrm>
              <a:off x="814265" y="664397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0" name="Circle"/>
            <p:cNvSpPr/>
            <p:nvPr/>
          </p:nvSpPr>
          <p:spPr>
            <a:xfrm>
              <a:off x="473083" y="669656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1" name="Circle"/>
            <p:cNvSpPr/>
            <p:nvPr/>
          </p:nvSpPr>
          <p:spPr>
            <a:xfrm>
              <a:off x="476600" y="50136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2" name="Circle"/>
            <p:cNvSpPr/>
            <p:nvPr/>
          </p:nvSpPr>
          <p:spPr>
            <a:xfrm>
              <a:off x="476600" y="329569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3" name="Circle"/>
            <p:cNvSpPr/>
            <p:nvPr/>
          </p:nvSpPr>
          <p:spPr>
            <a:xfrm>
              <a:off x="990133" y="15952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4" name="Circle"/>
            <p:cNvSpPr/>
            <p:nvPr/>
          </p:nvSpPr>
          <p:spPr>
            <a:xfrm>
              <a:off x="990133" y="187398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5" name="Circle"/>
            <p:cNvSpPr/>
            <p:nvPr/>
          </p:nvSpPr>
          <p:spPr>
            <a:xfrm>
              <a:off x="476600" y="1702189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6" name="Circle"/>
            <p:cNvSpPr/>
            <p:nvPr/>
          </p:nvSpPr>
          <p:spPr>
            <a:xfrm>
              <a:off x="476600" y="1530392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7" name="Circle"/>
            <p:cNvSpPr/>
            <p:nvPr/>
          </p:nvSpPr>
          <p:spPr>
            <a:xfrm>
              <a:off x="476600" y="1360348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8" name="Circle"/>
            <p:cNvSpPr/>
            <p:nvPr/>
          </p:nvSpPr>
          <p:spPr>
            <a:xfrm>
              <a:off x="648950" y="187924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9" name="Circle"/>
            <p:cNvSpPr/>
            <p:nvPr/>
          </p:nvSpPr>
          <p:spPr>
            <a:xfrm>
              <a:off x="824818" y="1879244"/>
              <a:ext cx="98486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0" name="Circle"/>
            <p:cNvSpPr/>
            <p:nvPr/>
          </p:nvSpPr>
          <p:spPr>
            <a:xfrm>
              <a:off x="311285" y="1707448"/>
              <a:ext cx="98487" cy="981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1" name="Circle"/>
            <p:cNvSpPr/>
            <p:nvPr/>
          </p:nvSpPr>
          <p:spPr>
            <a:xfrm>
              <a:off x="311285" y="1535651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2" name="Circle"/>
            <p:cNvSpPr/>
            <p:nvPr/>
          </p:nvSpPr>
          <p:spPr>
            <a:xfrm>
              <a:off x="314802" y="50662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3" name="Circle"/>
            <p:cNvSpPr/>
            <p:nvPr/>
          </p:nvSpPr>
          <p:spPr>
            <a:xfrm>
              <a:off x="314802" y="334828"/>
              <a:ext cx="98487" cy="981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4" name="Circle"/>
            <p:cNvSpPr/>
            <p:nvPr/>
          </p:nvSpPr>
          <p:spPr>
            <a:xfrm>
              <a:off x="652468" y="164784"/>
              <a:ext cx="98486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5" name="Circle"/>
            <p:cNvSpPr/>
            <p:nvPr/>
          </p:nvSpPr>
          <p:spPr>
            <a:xfrm>
              <a:off x="828335" y="16478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6" name="Circle"/>
            <p:cNvSpPr/>
            <p:nvPr/>
          </p:nvSpPr>
          <p:spPr>
            <a:xfrm>
              <a:off x="1004202" y="-1"/>
              <a:ext cx="84418" cy="8414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7" name="Circle"/>
            <p:cNvSpPr/>
            <p:nvPr/>
          </p:nvSpPr>
          <p:spPr>
            <a:xfrm>
              <a:off x="1002444" y="2058053"/>
              <a:ext cx="84417" cy="841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8" name="Circle"/>
            <p:cNvSpPr/>
            <p:nvPr/>
          </p:nvSpPr>
          <p:spPr>
            <a:xfrm>
              <a:off x="495946" y="1893269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9" name="Circle"/>
            <p:cNvSpPr/>
            <p:nvPr/>
          </p:nvSpPr>
          <p:spPr>
            <a:xfrm>
              <a:off x="840646" y="2065065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0" name="Circle"/>
            <p:cNvSpPr/>
            <p:nvPr/>
          </p:nvSpPr>
          <p:spPr>
            <a:xfrm>
              <a:off x="844163" y="701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1" name="Circle"/>
            <p:cNvSpPr/>
            <p:nvPr/>
          </p:nvSpPr>
          <p:spPr>
            <a:xfrm>
              <a:off x="495946" y="178808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2" name="Circle"/>
            <p:cNvSpPr/>
            <p:nvPr/>
          </p:nvSpPr>
          <p:spPr>
            <a:xfrm>
              <a:off x="668296" y="701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3" name="Circle"/>
            <p:cNvSpPr/>
            <p:nvPr/>
          </p:nvSpPr>
          <p:spPr>
            <a:xfrm>
              <a:off x="492428" y="178808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4" name="Circle"/>
            <p:cNvSpPr/>
            <p:nvPr/>
          </p:nvSpPr>
          <p:spPr>
            <a:xfrm>
              <a:off x="323596" y="178808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5" name="Circle"/>
            <p:cNvSpPr/>
            <p:nvPr/>
          </p:nvSpPr>
          <p:spPr>
            <a:xfrm>
              <a:off x="323596" y="1893269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6" name="Circle"/>
            <p:cNvSpPr/>
            <p:nvPr/>
          </p:nvSpPr>
          <p:spPr>
            <a:xfrm>
              <a:off x="151245" y="172147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7" name="Circle"/>
            <p:cNvSpPr/>
            <p:nvPr/>
          </p:nvSpPr>
          <p:spPr>
            <a:xfrm>
              <a:off x="151245" y="172147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8" name="Circle"/>
            <p:cNvSpPr/>
            <p:nvPr/>
          </p:nvSpPr>
          <p:spPr>
            <a:xfrm>
              <a:off x="151245" y="34885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9" name="Circle"/>
            <p:cNvSpPr/>
            <p:nvPr/>
          </p:nvSpPr>
          <p:spPr>
            <a:xfrm>
              <a:off x="510015" y="17530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0" name="Circle"/>
            <p:cNvSpPr/>
            <p:nvPr/>
          </p:nvSpPr>
          <p:spPr>
            <a:xfrm>
              <a:off x="668296" y="2065065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1" name="Circle"/>
            <p:cNvSpPr/>
            <p:nvPr/>
          </p:nvSpPr>
          <p:spPr>
            <a:xfrm>
              <a:off x="334148" y="17530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2" name="Circle"/>
            <p:cNvSpPr/>
            <p:nvPr/>
          </p:nvSpPr>
          <p:spPr>
            <a:xfrm>
              <a:off x="161798" y="189326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3" name="Circle"/>
            <p:cNvSpPr/>
            <p:nvPr/>
          </p:nvSpPr>
          <p:spPr>
            <a:xfrm>
              <a:off x="161798" y="1903787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4" name="Circle"/>
            <p:cNvSpPr/>
            <p:nvPr/>
          </p:nvSpPr>
          <p:spPr>
            <a:xfrm>
              <a:off x="510015" y="2075583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5" name="Circle"/>
            <p:cNvSpPr/>
            <p:nvPr/>
          </p:nvSpPr>
          <p:spPr>
            <a:xfrm>
              <a:off x="337665" y="2075583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6" name="Circle"/>
            <p:cNvSpPr/>
            <p:nvPr/>
          </p:nvSpPr>
          <p:spPr>
            <a:xfrm>
              <a:off x="168832" y="2082595"/>
              <a:ext cx="35175" cy="350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7" name="Circle"/>
            <p:cNvSpPr/>
            <p:nvPr/>
          </p:nvSpPr>
          <p:spPr>
            <a:xfrm>
              <a:off x="0" y="2082595"/>
              <a:ext cx="35174" cy="350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8" name="Circle"/>
            <p:cNvSpPr/>
            <p:nvPr/>
          </p:nvSpPr>
          <p:spPr>
            <a:xfrm>
              <a:off x="0" y="1910799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9" name="Circle"/>
            <p:cNvSpPr/>
            <p:nvPr/>
          </p:nvSpPr>
          <p:spPr>
            <a:xfrm>
              <a:off x="7034" y="196339"/>
              <a:ext cx="35175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0" name="Circle"/>
            <p:cNvSpPr/>
            <p:nvPr/>
          </p:nvSpPr>
          <p:spPr>
            <a:xfrm>
              <a:off x="3517" y="24542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1" name="Circle"/>
            <p:cNvSpPr/>
            <p:nvPr/>
          </p:nvSpPr>
          <p:spPr>
            <a:xfrm>
              <a:off x="175867" y="24542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sp>
        <p:nvSpPr>
          <p:cNvPr id="1133" name="Next Big…"/>
          <p:cNvSpPr txBox="1"/>
          <p:nvPr/>
        </p:nvSpPr>
        <p:spPr>
          <a:xfrm>
            <a:off x="9595932" y="3357496"/>
            <a:ext cx="23852944" cy="731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Next Big </a:t>
            </a:r>
            <a:endParaRPr>
              <a:solidFill>
                <a:srgbClr val="0096FF"/>
              </a:solidFill>
            </a:endParaRPr>
          </a:p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Things in </a:t>
            </a:r>
            <a:endParaRPr>
              <a:solidFill>
                <a:srgbClr val="0096FF"/>
              </a:solidFill>
            </a:endParaRPr>
          </a:p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Mob-Tech</a:t>
            </a:r>
          </a:p>
        </p:txBody>
      </p:sp>
      <p:pic>
        <p:nvPicPr>
          <p:cNvPr id="1134" name="KN-logo.png" descr="KN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609" y="125518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5" name="Group"/>
          <p:cNvGrpSpPr/>
          <p:nvPr/>
        </p:nvGrpSpPr>
        <p:grpSpPr>
          <a:xfrm>
            <a:off x="4872186" y="-8175"/>
            <a:ext cx="4878516" cy="13732351"/>
            <a:chOff x="0" y="0"/>
            <a:chExt cx="4878515" cy="13732349"/>
          </a:xfrm>
        </p:grpSpPr>
        <p:sp>
          <p:nvSpPr>
            <p:cNvPr id="1632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633" name="02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02.</a:t>
              </a:r>
            </a:p>
          </p:txBody>
        </p:sp>
        <p:sp>
          <p:nvSpPr>
            <p:cNvPr id="1634" name="Parcours client…"/>
            <p:cNvSpPr txBox="1"/>
            <p:nvPr/>
          </p:nvSpPr>
          <p:spPr>
            <a:xfrm>
              <a:off x="779091" y="1285872"/>
              <a:ext cx="3082443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Parcours client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Point de contact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UX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Channel Audit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Omni Channels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MCA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Paper.Paper_Tools.23.PNG" descr="Paper.Paper_Tools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07" y="-3656998"/>
            <a:ext cx="24048573" cy="18034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07" y="8872162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5152" y="6032114"/>
            <a:ext cx="1395085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37598" y="6160458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1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8287" y="5001064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1721" y="5334572"/>
            <a:ext cx="1395084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3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15562" y="3965033"/>
            <a:ext cx="1395085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4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34923" y="4637030"/>
            <a:ext cx="1395085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4175" y="7257343"/>
            <a:ext cx="1129954" cy="12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3417" y="2392477"/>
            <a:ext cx="1129953" cy="12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46886" y="1180737"/>
            <a:ext cx="1129953" cy="1211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Untitled.png" descr="Untit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0658" y="4442795"/>
            <a:ext cx="8851901" cy="881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0" name="Straight Connector 4"/>
          <p:cNvSpPr/>
          <p:nvPr/>
        </p:nvSpPr>
        <p:spPr>
          <a:xfrm>
            <a:off x="1516564" y="7248293"/>
            <a:ext cx="22012508" cy="1"/>
          </a:xfrm>
          <a:prstGeom prst="line">
            <a:avLst/>
          </a:prstGeom>
          <a:ln w="203200">
            <a:solidFill>
              <a:srgbClr val="3494BA"/>
            </a:solidFill>
          </a:ln>
        </p:spPr>
        <p:txBody>
          <a:bodyPr lIns="121919" tIns="121919" rIns="121919" bIns="121919"/>
          <a:lstStyle/>
          <a:p>
            <a:pPr defTabSz="24384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51" name="TextBox 5"/>
          <p:cNvSpPr txBox="1"/>
          <p:nvPr/>
        </p:nvSpPr>
        <p:spPr>
          <a:xfrm>
            <a:off x="1275652" y="6663517"/>
            <a:ext cx="22659281" cy="2199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6400">
                <a:solidFill>
                  <a:srgbClr val="3494B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   I      I      I   II                I     I      I   I           I        I       I      I   I</a:t>
            </a:r>
          </a:p>
        </p:txBody>
      </p:sp>
      <p:grpSp>
        <p:nvGrpSpPr>
          <p:cNvPr id="1654" name="Down Arrow 6"/>
          <p:cNvGrpSpPr/>
          <p:nvPr/>
        </p:nvGrpSpPr>
        <p:grpSpPr>
          <a:xfrm>
            <a:off x="5165192" y="2296579"/>
            <a:ext cx="6125441" cy="6078927"/>
            <a:chOff x="0" y="0"/>
            <a:chExt cx="6125440" cy="6078925"/>
          </a:xfrm>
        </p:grpSpPr>
        <p:sp>
          <p:nvSpPr>
            <p:cNvPr id="1652" name="Shape"/>
            <p:cNvSpPr/>
            <p:nvPr/>
          </p:nvSpPr>
          <p:spPr>
            <a:xfrm rot="19153718">
              <a:off x="787870" y="987638"/>
              <a:ext cx="4549700" cy="410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94BA"/>
            </a:solidFill>
            <a:ln w="25400" cap="flat">
              <a:solidFill>
                <a:srgbClr val="266C8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53" name="ARRIVEE"/>
            <p:cNvSpPr txBox="1"/>
            <p:nvPr/>
          </p:nvSpPr>
          <p:spPr>
            <a:xfrm rot="19153718">
              <a:off x="1590312" y="2046470"/>
              <a:ext cx="2274852" cy="1209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ARRIVEE</a:t>
              </a:r>
              <a:br/>
            </a:p>
          </p:txBody>
        </p:sp>
      </p:grpSp>
      <p:grpSp>
        <p:nvGrpSpPr>
          <p:cNvPr id="1657" name="Down Arrow 7"/>
          <p:cNvGrpSpPr/>
          <p:nvPr/>
        </p:nvGrpSpPr>
        <p:grpSpPr>
          <a:xfrm>
            <a:off x="12434199" y="2296581"/>
            <a:ext cx="6126959" cy="6093659"/>
            <a:chOff x="0" y="0"/>
            <a:chExt cx="6126958" cy="6093657"/>
          </a:xfrm>
        </p:grpSpPr>
        <p:sp>
          <p:nvSpPr>
            <p:cNvPr id="1655" name="Shape"/>
            <p:cNvSpPr/>
            <p:nvPr/>
          </p:nvSpPr>
          <p:spPr>
            <a:xfrm rot="2518434">
              <a:off x="788629" y="995004"/>
              <a:ext cx="4549700" cy="410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94BA"/>
            </a:solidFill>
            <a:ln w="25400" cap="flat">
              <a:solidFill>
                <a:srgbClr val="266C8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56" name="DEPART"/>
            <p:cNvSpPr txBox="1"/>
            <p:nvPr/>
          </p:nvSpPr>
          <p:spPr>
            <a:xfrm rot="2518434">
              <a:off x="2269114" y="2060952"/>
              <a:ext cx="2274852" cy="1209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DEPART</a:t>
              </a:r>
              <a:br/>
            </a:p>
          </p:txBody>
        </p:sp>
      </p:grpSp>
      <p:sp>
        <p:nvSpPr>
          <p:cNvPr id="1658" name="Shape"/>
          <p:cNvSpPr/>
          <p:nvPr/>
        </p:nvSpPr>
        <p:spPr>
          <a:xfrm rot="8691196">
            <a:off x="355161" y="7324124"/>
            <a:ext cx="4549700" cy="410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1D83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59" name="Shape"/>
          <p:cNvSpPr/>
          <p:nvPr/>
        </p:nvSpPr>
        <p:spPr>
          <a:xfrm rot="13212717">
            <a:off x="19796025" y="7284346"/>
            <a:ext cx="4549700" cy="410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1D83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60" name="visible"/>
          <p:cNvSpPr txBox="1"/>
          <p:nvPr/>
        </p:nvSpPr>
        <p:spPr>
          <a:xfrm>
            <a:off x="7961638" y="976408"/>
            <a:ext cx="7395405" cy="3479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80000"/>
              </a:lnSpc>
              <a:defRPr spc="-783" sz="19600">
                <a:solidFill>
                  <a:srgbClr val="3494B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visible</a:t>
            </a:r>
          </a:p>
        </p:txBody>
      </p:sp>
      <p:sp>
        <p:nvSpPr>
          <p:cNvPr id="1661" name="parcours total"/>
          <p:cNvSpPr txBox="1"/>
          <p:nvPr/>
        </p:nvSpPr>
        <p:spPr>
          <a:xfrm>
            <a:off x="3786104" y="9902166"/>
            <a:ext cx="16316125" cy="3479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80000"/>
              </a:lnSpc>
              <a:defRPr spc="-783" sz="19600">
                <a:solidFill>
                  <a:srgbClr val="61D8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parcours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"/>
          <p:cNvSpPr/>
          <p:nvPr/>
        </p:nvSpPr>
        <p:spPr>
          <a:xfrm>
            <a:off x="1375284" y="1511153"/>
            <a:ext cx="20274590" cy="1062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3" fill="norm" stroke="1" extrusionOk="0">
                <a:moveTo>
                  <a:pt x="8498" y="318"/>
                </a:moveTo>
                <a:cubicBezTo>
                  <a:pt x="9997" y="500"/>
                  <a:pt x="11221" y="2658"/>
                  <a:pt x="11430" y="5482"/>
                </a:cubicBezTo>
                <a:lnTo>
                  <a:pt x="11510" y="15981"/>
                </a:lnTo>
                <a:cubicBezTo>
                  <a:pt x="11810" y="17556"/>
                  <a:pt x="12635" y="18545"/>
                  <a:pt x="13513" y="18383"/>
                </a:cubicBezTo>
                <a:cubicBezTo>
                  <a:pt x="14244" y="18247"/>
                  <a:pt x="14867" y="17323"/>
                  <a:pt x="15113" y="16011"/>
                </a:cubicBezTo>
                <a:lnTo>
                  <a:pt x="15174" y="5567"/>
                </a:lnTo>
                <a:cubicBezTo>
                  <a:pt x="15305" y="2445"/>
                  <a:pt x="16670" y="29"/>
                  <a:pt x="18320" y="0"/>
                </a:cubicBezTo>
                <a:cubicBezTo>
                  <a:pt x="19958" y="-29"/>
                  <a:pt x="21340" y="2308"/>
                  <a:pt x="21514" y="5401"/>
                </a:cubicBezTo>
                <a:lnTo>
                  <a:pt x="21600" y="15779"/>
                </a:lnTo>
                <a:lnTo>
                  <a:pt x="20263" y="15858"/>
                </a:lnTo>
                <a:lnTo>
                  <a:pt x="20141" y="5429"/>
                </a:lnTo>
                <a:cubicBezTo>
                  <a:pt x="19929" y="3863"/>
                  <a:pt x="19186" y="2766"/>
                  <a:pt x="18335" y="2760"/>
                </a:cubicBezTo>
                <a:cubicBezTo>
                  <a:pt x="17430" y="2755"/>
                  <a:pt x="16651" y="3969"/>
                  <a:pt x="16478" y="5655"/>
                </a:cubicBezTo>
                <a:lnTo>
                  <a:pt x="16422" y="15953"/>
                </a:lnTo>
                <a:cubicBezTo>
                  <a:pt x="16200" y="18618"/>
                  <a:pt x="15081" y="20687"/>
                  <a:pt x="13672" y="21037"/>
                </a:cubicBezTo>
                <a:cubicBezTo>
                  <a:pt x="11937" y="21468"/>
                  <a:pt x="10328" y="19252"/>
                  <a:pt x="10005" y="15988"/>
                </a:cubicBezTo>
                <a:lnTo>
                  <a:pt x="9996" y="5555"/>
                </a:lnTo>
                <a:cubicBezTo>
                  <a:pt x="9801" y="4125"/>
                  <a:pt x="9140" y="3101"/>
                  <a:pt x="8364" y="3023"/>
                </a:cubicBezTo>
                <a:cubicBezTo>
                  <a:pt x="7533" y="2939"/>
                  <a:pt x="6780" y="3948"/>
                  <a:pt x="6544" y="5463"/>
                </a:cubicBezTo>
                <a:lnTo>
                  <a:pt x="6389" y="16045"/>
                </a:lnTo>
                <a:cubicBezTo>
                  <a:pt x="6232" y="19080"/>
                  <a:pt x="4908" y="21415"/>
                  <a:pt x="3303" y="21491"/>
                </a:cubicBezTo>
                <a:cubicBezTo>
                  <a:pt x="1609" y="21571"/>
                  <a:pt x="147" y="19149"/>
                  <a:pt x="21" y="15841"/>
                </a:cubicBezTo>
                <a:lnTo>
                  <a:pt x="0" y="5592"/>
                </a:lnTo>
                <a:lnTo>
                  <a:pt x="1394" y="5541"/>
                </a:lnTo>
                <a:lnTo>
                  <a:pt x="1398" y="16039"/>
                </a:lnTo>
                <a:cubicBezTo>
                  <a:pt x="1698" y="17594"/>
                  <a:pt x="2499" y="18575"/>
                  <a:pt x="3362" y="18467"/>
                </a:cubicBezTo>
                <a:cubicBezTo>
                  <a:pt x="4124" y="18373"/>
                  <a:pt x="4789" y="17436"/>
                  <a:pt x="5052" y="16058"/>
                </a:cubicBezTo>
                <a:lnTo>
                  <a:pt x="5103" y="5608"/>
                </a:lnTo>
                <a:cubicBezTo>
                  <a:pt x="5326" y="2424"/>
                  <a:pt x="6810" y="113"/>
                  <a:pt x="8498" y="318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64" name="Line"/>
          <p:cNvSpPr/>
          <p:nvPr/>
        </p:nvSpPr>
        <p:spPr>
          <a:xfrm rot="16233675">
            <a:off x="6693015" y="-2688521"/>
            <a:ext cx="9668350" cy="19020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600" fill="norm" stroke="1" extrusionOk="0">
                <a:moveTo>
                  <a:pt x="5166" y="21600"/>
                </a:moveTo>
                <a:lnTo>
                  <a:pt x="16774" y="21466"/>
                </a:lnTo>
                <a:cubicBezTo>
                  <a:pt x="19404" y="21347"/>
                  <a:pt x="21417" y="20226"/>
                  <a:pt x="21456" y="18875"/>
                </a:cubicBezTo>
                <a:cubicBezTo>
                  <a:pt x="21497" y="17464"/>
                  <a:pt x="19368" y="16285"/>
                  <a:pt x="16614" y="16209"/>
                </a:cubicBezTo>
                <a:lnTo>
                  <a:pt x="5020" y="16205"/>
                </a:lnTo>
                <a:cubicBezTo>
                  <a:pt x="2441" y="16007"/>
                  <a:pt x="525" y="14888"/>
                  <a:pt x="458" y="13554"/>
                </a:cubicBezTo>
                <a:cubicBezTo>
                  <a:pt x="390" y="12179"/>
                  <a:pt x="2315" y="10989"/>
                  <a:pt x="4971" y="10778"/>
                </a:cubicBezTo>
                <a:lnTo>
                  <a:pt x="16473" y="10646"/>
                </a:lnTo>
                <a:cubicBezTo>
                  <a:pt x="18945" y="10448"/>
                  <a:pt x="20772" y="9371"/>
                  <a:pt x="20832" y="8091"/>
                </a:cubicBezTo>
                <a:cubicBezTo>
                  <a:pt x="20897" y="6710"/>
                  <a:pt x="18892" y="5531"/>
                  <a:pt x="16206" y="5386"/>
                </a:cubicBezTo>
                <a:lnTo>
                  <a:pt x="4794" y="5313"/>
                </a:lnTo>
                <a:cubicBezTo>
                  <a:pt x="2165" y="5219"/>
                  <a:pt x="106" y="4125"/>
                  <a:pt x="4" y="2778"/>
                </a:cubicBezTo>
                <a:cubicBezTo>
                  <a:pt x="-103" y="1366"/>
                  <a:pt x="1963" y="158"/>
                  <a:pt x="4714" y="39"/>
                </a:cubicBezTo>
                <a:lnTo>
                  <a:pt x="16335" y="0"/>
                </a:lnTo>
              </a:path>
            </a:pathLst>
          </a:custGeom>
          <a:ln w="1016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65" name="Circle"/>
          <p:cNvSpPr/>
          <p:nvPr/>
        </p:nvSpPr>
        <p:spPr>
          <a:xfrm>
            <a:off x="3475566" y="10411755"/>
            <a:ext cx="1968501" cy="1968501"/>
          </a:xfrm>
          <a:prstGeom prst="ellipse">
            <a:avLst/>
          </a:prstGeom>
          <a:solidFill>
            <a:srgbClr val="D11919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66" name="Circle"/>
          <p:cNvSpPr/>
          <p:nvPr/>
        </p:nvSpPr>
        <p:spPr>
          <a:xfrm>
            <a:off x="8034866" y="1284688"/>
            <a:ext cx="1968501" cy="1968501"/>
          </a:xfrm>
          <a:prstGeom prst="ellipse">
            <a:avLst/>
          </a:prstGeom>
          <a:solidFill>
            <a:srgbClr val="008F00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67" name="Circle"/>
          <p:cNvSpPr/>
          <p:nvPr/>
        </p:nvSpPr>
        <p:spPr>
          <a:xfrm>
            <a:off x="13025966" y="10386355"/>
            <a:ext cx="1968501" cy="1968501"/>
          </a:xfrm>
          <a:prstGeom prst="ellipse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solidFill>
              <a:srgbClr val="4472C4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668" name="Circle"/>
          <p:cNvSpPr/>
          <p:nvPr/>
        </p:nvSpPr>
        <p:spPr>
          <a:xfrm>
            <a:off x="20044833" y="8294476"/>
            <a:ext cx="1968501" cy="1968501"/>
          </a:xfrm>
          <a:prstGeom prst="ellipse">
            <a:avLst/>
          </a:prstGeom>
          <a:gradFill>
            <a:gsLst>
              <a:gs pos="0">
                <a:srgbClr val="FFDB9B"/>
              </a:gs>
              <a:gs pos="50000">
                <a:srgbClr val="FFD58D"/>
              </a:gs>
              <a:gs pos="100000">
                <a:srgbClr val="FFD078"/>
              </a:gs>
            </a:gsLst>
            <a:lin ang="5400000"/>
          </a:gradFill>
          <a:ln w="12700">
            <a:solidFill>
              <a:srgbClr val="FFC000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669" name="Circle"/>
          <p:cNvSpPr/>
          <p:nvPr/>
        </p:nvSpPr>
        <p:spPr>
          <a:xfrm>
            <a:off x="17758833" y="1246588"/>
            <a:ext cx="1968501" cy="1968501"/>
          </a:xfrm>
          <a:prstGeom prst="ellipse">
            <a:avLst/>
          </a:prstGeom>
          <a:solidFill>
            <a:srgbClr val="FF8AD8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70" name="Circle"/>
          <p:cNvSpPr/>
          <p:nvPr/>
        </p:nvSpPr>
        <p:spPr>
          <a:xfrm>
            <a:off x="1032932" y="3168521"/>
            <a:ext cx="1968501" cy="1968501"/>
          </a:xfrm>
          <a:prstGeom prst="ellipse">
            <a:avLst/>
          </a:prstGeom>
          <a:solidFill>
            <a:srgbClr val="919191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671" name="block.png" descr="blo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333" y="3430921"/>
            <a:ext cx="1443700" cy="144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ear.png" descr="e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0277" y="10867566"/>
            <a:ext cx="1082279" cy="1082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tape-measure.png" descr="tape-measu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0888" y="1679910"/>
            <a:ext cx="1082279" cy="1082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key (1).png" descr="key (1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7384" y="10753173"/>
            <a:ext cx="1285665" cy="1285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tap.png" descr="ta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61196" y="1648953"/>
            <a:ext cx="1163771" cy="1163771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2eme  contact  2012"/>
          <p:cNvSpPr txBox="1"/>
          <p:nvPr/>
        </p:nvSpPr>
        <p:spPr>
          <a:xfrm>
            <a:off x="3143423" y="8175096"/>
            <a:ext cx="2632787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2eme </a:t>
            </a:r>
            <a:br/>
            <a:r>
              <a:t>contact </a:t>
            </a:r>
            <a:br/>
            <a:r>
              <a:t>2012</a:t>
            </a:r>
          </a:p>
        </p:txBody>
      </p:sp>
      <p:sp>
        <p:nvSpPr>
          <p:cNvPr id="1677" name="Premier touchpoint 2009"/>
          <p:cNvSpPr txBox="1"/>
          <p:nvPr/>
        </p:nvSpPr>
        <p:spPr>
          <a:xfrm>
            <a:off x="223104" y="1117418"/>
            <a:ext cx="3588157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Premier</a:t>
            </a:r>
            <a:br/>
            <a:r>
              <a:t>touchpoint</a:t>
            </a:r>
            <a:br/>
            <a:r>
              <a:t>2009</a:t>
            </a:r>
          </a:p>
        </p:txBody>
      </p:sp>
      <p:sp>
        <p:nvSpPr>
          <p:cNvPr id="1678" name="3eme contact 2015"/>
          <p:cNvSpPr txBox="1"/>
          <p:nvPr/>
        </p:nvSpPr>
        <p:spPr>
          <a:xfrm>
            <a:off x="7959347" y="3481492"/>
            <a:ext cx="2441272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3eme</a:t>
            </a:r>
            <a:br/>
            <a:r>
              <a:t>contact</a:t>
            </a:r>
            <a:br/>
            <a:r>
              <a:t>2015</a:t>
            </a:r>
          </a:p>
        </p:txBody>
      </p:sp>
      <p:sp>
        <p:nvSpPr>
          <p:cNvPr id="1679" name="Achat 2018"/>
          <p:cNvSpPr txBox="1"/>
          <p:nvPr/>
        </p:nvSpPr>
        <p:spPr>
          <a:xfrm>
            <a:off x="13055861" y="8839072"/>
            <a:ext cx="1908710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Achat</a:t>
            </a:r>
            <a:br/>
            <a:r>
              <a:t>2018</a:t>
            </a:r>
          </a:p>
        </p:txBody>
      </p:sp>
      <p:sp>
        <p:nvSpPr>
          <p:cNvPr id="1680" name="SAV 2020"/>
          <p:cNvSpPr txBox="1"/>
          <p:nvPr/>
        </p:nvSpPr>
        <p:spPr>
          <a:xfrm>
            <a:off x="17970669" y="3350131"/>
            <a:ext cx="1544829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SAV</a:t>
            </a:r>
            <a:br/>
            <a:r>
              <a:t>2020</a:t>
            </a:r>
          </a:p>
        </p:txBody>
      </p:sp>
      <p:sp>
        <p:nvSpPr>
          <p:cNvPr id="1681" name="Recommande 2022"/>
          <p:cNvSpPr txBox="1"/>
          <p:nvPr/>
        </p:nvSpPr>
        <p:spPr>
          <a:xfrm>
            <a:off x="18890022" y="10062505"/>
            <a:ext cx="4557523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Recommande</a:t>
            </a:r>
            <a:br/>
            <a:r>
              <a:t>2022</a:t>
            </a:r>
          </a:p>
        </p:txBody>
      </p:sp>
      <p:pic>
        <p:nvPicPr>
          <p:cNvPr id="16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256668" y="8878644"/>
            <a:ext cx="1544829" cy="80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Shape"/>
          <p:cNvSpPr/>
          <p:nvPr/>
        </p:nvSpPr>
        <p:spPr>
          <a:xfrm flipH="1">
            <a:off x="366434" y="8257483"/>
            <a:ext cx="3898504" cy="4151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fill="norm" stroke="1" extrusionOk="0">
                <a:moveTo>
                  <a:pt x="21600" y="6736"/>
                </a:moveTo>
                <a:lnTo>
                  <a:pt x="21580" y="10007"/>
                </a:lnTo>
                <a:lnTo>
                  <a:pt x="12285" y="9928"/>
                </a:lnTo>
                <a:lnTo>
                  <a:pt x="11995" y="16827"/>
                </a:lnTo>
                <a:cubicBezTo>
                  <a:pt x="11700" y="19448"/>
                  <a:pt x="9214" y="21465"/>
                  <a:pt x="6200" y="21531"/>
                </a:cubicBezTo>
                <a:cubicBezTo>
                  <a:pt x="3020" y="21600"/>
                  <a:pt x="276" y="19508"/>
                  <a:pt x="40" y="16652"/>
                </a:cubicBezTo>
                <a:lnTo>
                  <a:pt x="0" y="44"/>
                </a:lnTo>
                <a:lnTo>
                  <a:pt x="2616" y="0"/>
                </a:lnTo>
                <a:lnTo>
                  <a:pt x="2625" y="16823"/>
                </a:lnTo>
                <a:cubicBezTo>
                  <a:pt x="3188" y="18165"/>
                  <a:pt x="4692" y="19012"/>
                  <a:pt x="6313" y="18920"/>
                </a:cubicBezTo>
                <a:cubicBezTo>
                  <a:pt x="7742" y="18838"/>
                  <a:pt x="8991" y="18029"/>
                  <a:pt x="9485" y="16839"/>
                </a:cubicBezTo>
                <a:lnTo>
                  <a:pt x="9637" y="6781"/>
                </a:lnTo>
                <a:lnTo>
                  <a:pt x="21600" y="6736"/>
                </a:ln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5" name="Shape"/>
          <p:cNvSpPr/>
          <p:nvPr/>
        </p:nvSpPr>
        <p:spPr>
          <a:xfrm flipH="1">
            <a:off x="17498214" y="9643023"/>
            <a:ext cx="3905937" cy="352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6" name="Shape"/>
          <p:cNvSpPr/>
          <p:nvPr/>
        </p:nvSpPr>
        <p:spPr>
          <a:xfrm>
            <a:off x="323445" y="1892205"/>
            <a:ext cx="3872839" cy="3249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5" fill="norm" stroke="1" extrusionOk="0">
                <a:moveTo>
                  <a:pt x="16059" y="14"/>
                </a:moveTo>
                <a:cubicBezTo>
                  <a:pt x="18892" y="213"/>
                  <a:pt x="21206" y="2569"/>
                  <a:pt x="21600" y="5652"/>
                </a:cubicBezTo>
                <a:lnTo>
                  <a:pt x="18891" y="5731"/>
                </a:lnTo>
                <a:cubicBezTo>
                  <a:pt x="18521" y="4171"/>
                  <a:pt x="17273" y="3053"/>
                  <a:pt x="15805" y="2967"/>
                </a:cubicBezTo>
                <a:cubicBezTo>
                  <a:pt x="14235" y="2876"/>
                  <a:pt x="12813" y="3977"/>
                  <a:pt x="12366" y="5631"/>
                </a:cubicBezTo>
                <a:lnTo>
                  <a:pt x="12074" y="15356"/>
                </a:lnTo>
                <a:cubicBezTo>
                  <a:pt x="11778" y="18670"/>
                  <a:pt x="9275" y="21220"/>
                  <a:pt x="6241" y="21303"/>
                </a:cubicBezTo>
                <a:cubicBezTo>
                  <a:pt x="3040" y="21390"/>
                  <a:pt x="278" y="18745"/>
                  <a:pt x="40" y="15134"/>
                </a:cubicBezTo>
                <a:lnTo>
                  <a:pt x="0" y="3943"/>
                </a:lnTo>
                <a:lnTo>
                  <a:pt x="2634" y="3888"/>
                </a:lnTo>
                <a:lnTo>
                  <a:pt x="2643" y="15350"/>
                </a:lnTo>
                <a:cubicBezTo>
                  <a:pt x="3209" y="17047"/>
                  <a:pt x="4723" y="18119"/>
                  <a:pt x="6354" y="18001"/>
                </a:cubicBezTo>
                <a:cubicBezTo>
                  <a:pt x="7794" y="17898"/>
                  <a:pt x="9051" y="16875"/>
                  <a:pt x="9548" y="15371"/>
                </a:cubicBezTo>
                <a:lnTo>
                  <a:pt x="9644" y="5790"/>
                </a:lnTo>
                <a:cubicBezTo>
                  <a:pt x="10066" y="2314"/>
                  <a:pt x="12869" y="-210"/>
                  <a:pt x="16059" y="14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7" name="Shape"/>
          <p:cNvSpPr/>
          <p:nvPr/>
        </p:nvSpPr>
        <p:spPr>
          <a:xfrm>
            <a:off x="3735335" y="1193289"/>
            <a:ext cx="3905938" cy="3527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8" name="Shape"/>
          <p:cNvSpPr/>
          <p:nvPr/>
        </p:nvSpPr>
        <p:spPr>
          <a:xfrm>
            <a:off x="7214866" y="1475616"/>
            <a:ext cx="3905937" cy="453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5" fill="norm" stroke="1" extrusionOk="0">
                <a:moveTo>
                  <a:pt x="15923" y="10"/>
                </a:moveTo>
                <a:cubicBezTo>
                  <a:pt x="18732" y="153"/>
                  <a:pt x="21026" y="1847"/>
                  <a:pt x="21417" y="4064"/>
                </a:cubicBezTo>
                <a:lnTo>
                  <a:pt x="21600" y="8084"/>
                </a:lnTo>
                <a:lnTo>
                  <a:pt x="19045" y="7973"/>
                </a:lnTo>
                <a:lnTo>
                  <a:pt x="18730" y="4121"/>
                </a:lnTo>
                <a:cubicBezTo>
                  <a:pt x="18364" y="2999"/>
                  <a:pt x="17127" y="2195"/>
                  <a:pt x="15672" y="2134"/>
                </a:cubicBezTo>
                <a:cubicBezTo>
                  <a:pt x="14115" y="2068"/>
                  <a:pt x="12704" y="2860"/>
                  <a:pt x="12261" y="4049"/>
                </a:cubicBezTo>
                <a:lnTo>
                  <a:pt x="11972" y="17403"/>
                </a:lnTo>
                <a:cubicBezTo>
                  <a:pt x="11480" y="19655"/>
                  <a:pt x="9061" y="21320"/>
                  <a:pt x="6189" y="21383"/>
                </a:cubicBezTo>
                <a:cubicBezTo>
                  <a:pt x="3213" y="21449"/>
                  <a:pt x="577" y="19800"/>
                  <a:pt x="40" y="17404"/>
                </a:cubicBezTo>
                <a:lnTo>
                  <a:pt x="0" y="7639"/>
                </a:lnTo>
                <a:lnTo>
                  <a:pt x="2611" y="7599"/>
                </a:lnTo>
                <a:lnTo>
                  <a:pt x="2620" y="17398"/>
                </a:lnTo>
                <a:cubicBezTo>
                  <a:pt x="3063" y="18711"/>
                  <a:pt x="4608" y="19582"/>
                  <a:pt x="6301" y="19492"/>
                </a:cubicBezTo>
                <a:cubicBezTo>
                  <a:pt x="7801" y="19413"/>
                  <a:pt x="9081" y="18582"/>
                  <a:pt x="9467" y="17413"/>
                </a:cubicBezTo>
                <a:lnTo>
                  <a:pt x="9562" y="4163"/>
                </a:lnTo>
                <a:cubicBezTo>
                  <a:pt x="9980" y="1664"/>
                  <a:pt x="12760" y="-151"/>
                  <a:pt x="15923" y="10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9" name="Line"/>
          <p:cNvSpPr/>
          <p:nvPr/>
        </p:nvSpPr>
        <p:spPr>
          <a:xfrm rot="16233675">
            <a:off x="3557245" y="-1560258"/>
            <a:ext cx="4343710" cy="1032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3430" y="21600"/>
                </a:moveTo>
                <a:lnTo>
                  <a:pt x="17829" y="21548"/>
                </a:lnTo>
                <a:cubicBezTo>
                  <a:pt x="19485" y="21294"/>
                  <a:pt x="20565" y="20577"/>
                  <a:pt x="20490" y="19787"/>
                </a:cubicBezTo>
                <a:cubicBezTo>
                  <a:pt x="20401" y="18858"/>
                  <a:pt x="18771" y="18109"/>
                  <a:pt x="16714" y="18060"/>
                </a:cubicBezTo>
                <a:lnTo>
                  <a:pt x="3210" y="18073"/>
                </a:lnTo>
                <a:cubicBezTo>
                  <a:pt x="1334" y="17876"/>
                  <a:pt x="9" y="17122"/>
                  <a:pt x="0" y="16253"/>
                </a:cubicBezTo>
                <a:cubicBezTo>
                  <a:pt x="-10" y="15397"/>
                  <a:pt x="1268" y="14649"/>
                  <a:pt x="3107" y="14441"/>
                </a:cubicBezTo>
                <a:lnTo>
                  <a:pt x="18272" y="14362"/>
                </a:lnTo>
                <a:cubicBezTo>
                  <a:pt x="20138" y="14295"/>
                  <a:pt x="21584" y="13507"/>
                  <a:pt x="21587" y="12557"/>
                </a:cubicBezTo>
                <a:cubicBezTo>
                  <a:pt x="21590" y="11614"/>
                  <a:pt x="20173" y="10827"/>
                  <a:pt x="18328" y="10763"/>
                </a:cubicBezTo>
                <a:lnTo>
                  <a:pt x="10514" y="10819"/>
                </a:lnTo>
                <a:cubicBezTo>
                  <a:pt x="8314" y="10848"/>
                  <a:pt x="6458" y="9950"/>
                  <a:pt x="6571" y="8859"/>
                </a:cubicBezTo>
                <a:cubicBezTo>
                  <a:pt x="6660" y="8003"/>
                  <a:pt x="7950" y="7294"/>
                  <a:pt x="9638" y="7188"/>
                </a:cubicBezTo>
                <a:lnTo>
                  <a:pt x="14084" y="7162"/>
                </a:lnTo>
                <a:cubicBezTo>
                  <a:pt x="16262" y="7248"/>
                  <a:pt x="18196" y="6441"/>
                  <a:pt x="18243" y="5394"/>
                </a:cubicBezTo>
                <a:cubicBezTo>
                  <a:pt x="18293" y="4286"/>
                  <a:pt x="16226" y="3437"/>
                  <a:pt x="13897" y="3536"/>
                </a:cubicBezTo>
                <a:lnTo>
                  <a:pt x="7241" y="3557"/>
                </a:lnTo>
                <a:cubicBezTo>
                  <a:pt x="5527" y="3465"/>
                  <a:pt x="4223" y="2743"/>
                  <a:pt x="4158" y="1864"/>
                </a:cubicBezTo>
                <a:cubicBezTo>
                  <a:pt x="4089" y="916"/>
                  <a:pt x="5474" y="106"/>
                  <a:pt x="7324" y="24"/>
                </a:cubicBezTo>
                <a:lnTo>
                  <a:pt x="15140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0" name="Circle"/>
          <p:cNvSpPr/>
          <p:nvPr/>
        </p:nvSpPr>
        <p:spPr>
          <a:xfrm>
            <a:off x="1151553" y="4478245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1" name="Oval"/>
          <p:cNvSpPr/>
          <p:nvPr/>
        </p:nvSpPr>
        <p:spPr>
          <a:xfrm>
            <a:off x="3634025" y="2625729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2" name="Oval"/>
          <p:cNvSpPr/>
          <p:nvPr/>
        </p:nvSpPr>
        <p:spPr>
          <a:xfrm>
            <a:off x="7081260" y="2625729"/>
            <a:ext cx="710601" cy="662997"/>
          </a:xfrm>
          <a:prstGeom prst="ellipse">
            <a:avLst/>
          </a:prstGeom>
          <a:solidFill>
            <a:srgbClr val="FF8AD8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3" name="Circle"/>
          <p:cNvSpPr/>
          <p:nvPr/>
        </p:nvSpPr>
        <p:spPr>
          <a:xfrm>
            <a:off x="7983532" y="5490125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4" name="Shape"/>
          <p:cNvSpPr/>
          <p:nvPr/>
        </p:nvSpPr>
        <p:spPr>
          <a:xfrm>
            <a:off x="10636042" y="2798138"/>
            <a:ext cx="3872839" cy="3249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5" fill="norm" stroke="1" extrusionOk="0">
                <a:moveTo>
                  <a:pt x="16059" y="14"/>
                </a:moveTo>
                <a:cubicBezTo>
                  <a:pt x="18892" y="213"/>
                  <a:pt x="21206" y="2569"/>
                  <a:pt x="21600" y="5652"/>
                </a:cubicBezTo>
                <a:lnTo>
                  <a:pt x="18891" y="5731"/>
                </a:lnTo>
                <a:cubicBezTo>
                  <a:pt x="18521" y="4171"/>
                  <a:pt x="17273" y="3053"/>
                  <a:pt x="15805" y="2967"/>
                </a:cubicBezTo>
                <a:cubicBezTo>
                  <a:pt x="14235" y="2876"/>
                  <a:pt x="12813" y="3977"/>
                  <a:pt x="12366" y="5631"/>
                </a:cubicBezTo>
                <a:lnTo>
                  <a:pt x="12074" y="15356"/>
                </a:lnTo>
                <a:cubicBezTo>
                  <a:pt x="11778" y="18670"/>
                  <a:pt x="9275" y="21220"/>
                  <a:pt x="6241" y="21303"/>
                </a:cubicBezTo>
                <a:cubicBezTo>
                  <a:pt x="3040" y="21390"/>
                  <a:pt x="278" y="18745"/>
                  <a:pt x="40" y="15134"/>
                </a:cubicBezTo>
                <a:lnTo>
                  <a:pt x="0" y="3943"/>
                </a:lnTo>
                <a:lnTo>
                  <a:pt x="2634" y="3888"/>
                </a:lnTo>
                <a:lnTo>
                  <a:pt x="2643" y="15350"/>
                </a:lnTo>
                <a:cubicBezTo>
                  <a:pt x="3209" y="17047"/>
                  <a:pt x="4723" y="18119"/>
                  <a:pt x="6354" y="18001"/>
                </a:cubicBezTo>
                <a:cubicBezTo>
                  <a:pt x="7794" y="17898"/>
                  <a:pt x="9051" y="16875"/>
                  <a:pt x="9548" y="15371"/>
                </a:cubicBezTo>
                <a:lnTo>
                  <a:pt x="9644" y="5790"/>
                </a:lnTo>
                <a:cubicBezTo>
                  <a:pt x="10066" y="2314"/>
                  <a:pt x="12869" y="-210"/>
                  <a:pt x="16059" y="14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5" name="Shape"/>
          <p:cNvSpPr/>
          <p:nvPr/>
        </p:nvSpPr>
        <p:spPr>
          <a:xfrm>
            <a:off x="14047933" y="2099223"/>
            <a:ext cx="3905937" cy="352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6" name="Shape"/>
          <p:cNvSpPr/>
          <p:nvPr/>
        </p:nvSpPr>
        <p:spPr>
          <a:xfrm>
            <a:off x="17527463" y="2381549"/>
            <a:ext cx="3872839" cy="869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1" fill="norm" stroke="1" extrusionOk="0">
                <a:moveTo>
                  <a:pt x="16059" y="6"/>
                </a:moveTo>
                <a:cubicBezTo>
                  <a:pt x="18892" y="81"/>
                  <a:pt x="21206" y="969"/>
                  <a:pt x="21600" y="2133"/>
                </a:cubicBezTo>
                <a:lnTo>
                  <a:pt x="21572" y="21521"/>
                </a:lnTo>
                <a:lnTo>
                  <a:pt x="18995" y="21463"/>
                </a:lnTo>
                <a:lnTo>
                  <a:pt x="18891" y="2162"/>
                </a:lnTo>
                <a:cubicBezTo>
                  <a:pt x="18521" y="1574"/>
                  <a:pt x="17273" y="1152"/>
                  <a:pt x="15805" y="1120"/>
                </a:cubicBezTo>
                <a:cubicBezTo>
                  <a:pt x="14235" y="1085"/>
                  <a:pt x="12813" y="1501"/>
                  <a:pt x="12366" y="2125"/>
                </a:cubicBezTo>
                <a:lnTo>
                  <a:pt x="12074" y="9130"/>
                </a:lnTo>
                <a:cubicBezTo>
                  <a:pt x="11578" y="10312"/>
                  <a:pt x="9139" y="11185"/>
                  <a:pt x="6241" y="11219"/>
                </a:cubicBezTo>
                <a:cubicBezTo>
                  <a:pt x="3241" y="11253"/>
                  <a:pt x="582" y="10388"/>
                  <a:pt x="40" y="9131"/>
                </a:cubicBezTo>
                <a:lnTo>
                  <a:pt x="0" y="4008"/>
                </a:lnTo>
                <a:lnTo>
                  <a:pt x="2634" y="3987"/>
                </a:lnTo>
                <a:lnTo>
                  <a:pt x="2643" y="9128"/>
                </a:lnTo>
                <a:cubicBezTo>
                  <a:pt x="3090" y="9817"/>
                  <a:pt x="4647" y="10274"/>
                  <a:pt x="6354" y="10227"/>
                </a:cubicBezTo>
                <a:cubicBezTo>
                  <a:pt x="7868" y="10185"/>
                  <a:pt x="9158" y="9749"/>
                  <a:pt x="9548" y="9136"/>
                </a:cubicBezTo>
                <a:lnTo>
                  <a:pt x="9644" y="2184"/>
                </a:lnTo>
                <a:cubicBezTo>
                  <a:pt x="10066" y="873"/>
                  <a:pt x="12869" y="-79"/>
                  <a:pt x="16059" y="6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7" name="Line"/>
          <p:cNvSpPr/>
          <p:nvPr/>
        </p:nvSpPr>
        <p:spPr>
          <a:xfrm rot="16233675">
            <a:off x="11068858" y="2119356"/>
            <a:ext cx="9959450" cy="1039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0" y="21600"/>
                </a:moveTo>
                <a:lnTo>
                  <a:pt x="19947" y="21405"/>
                </a:lnTo>
                <a:cubicBezTo>
                  <a:pt x="20669" y="21153"/>
                  <a:pt x="21140" y="20441"/>
                  <a:pt x="21107" y="19656"/>
                </a:cubicBezTo>
                <a:cubicBezTo>
                  <a:pt x="21068" y="18733"/>
                  <a:pt x="20358" y="17989"/>
                  <a:pt x="19460" y="17940"/>
                </a:cubicBezTo>
                <a:lnTo>
                  <a:pt x="13571" y="17954"/>
                </a:lnTo>
                <a:cubicBezTo>
                  <a:pt x="12753" y="17757"/>
                  <a:pt x="12176" y="17008"/>
                  <a:pt x="12171" y="16145"/>
                </a:cubicBezTo>
                <a:cubicBezTo>
                  <a:pt x="12167" y="15295"/>
                  <a:pt x="12724" y="14552"/>
                  <a:pt x="13526" y="14346"/>
                </a:cubicBezTo>
                <a:lnTo>
                  <a:pt x="20140" y="14214"/>
                </a:lnTo>
                <a:cubicBezTo>
                  <a:pt x="20941" y="14158"/>
                  <a:pt x="21571" y="13399"/>
                  <a:pt x="21586" y="12473"/>
                </a:cubicBezTo>
                <a:cubicBezTo>
                  <a:pt x="21600" y="11534"/>
                  <a:pt x="20974" y="10748"/>
                  <a:pt x="20164" y="10692"/>
                </a:cubicBezTo>
                <a:lnTo>
                  <a:pt x="16755" y="10642"/>
                </a:lnTo>
                <a:cubicBezTo>
                  <a:pt x="15824" y="10693"/>
                  <a:pt x="15015" y="9849"/>
                  <a:pt x="15037" y="8800"/>
                </a:cubicBezTo>
                <a:cubicBezTo>
                  <a:pt x="15055" y="7945"/>
                  <a:pt x="15630" y="7234"/>
                  <a:pt x="16375" y="7140"/>
                </a:cubicBezTo>
                <a:lnTo>
                  <a:pt x="18314" y="7115"/>
                </a:lnTo>
                <a:cubicBezTo>
                  <a:pt x="19263" y="7200"/>
                  <a:pt x="20107" y="6399"/>
                  <a:pt x="20127" y="5358"/>
                </a:cubicBezTo>
                <a:cubicBezTo>
                  <a:pt x="20149" y="4258"/>
                  <a:pt x="19248" y="3414"/>
                  <a:pt x="18232" y="3513"/>
                </a:cubicBezTo>
                <a:lnTo>
                  <a:pt x="15329" y="3534"/>
                </a:lnTo>
                <a:cubicBezTo>
                  <a:pt x="14582" y="3442"/>
                  <a:pt x="14013" y="2724"/>
                  <a:pt x="13985" y="1852"/>
                </a:cubicBezTo>
                <a:cubicBezTo>
                  <a:pt x="13955" y="910"/>
                  <a:pt x="14559" y="105"/>
                  <a:pt x="15365" y="24"/>
                </a:cubicBezTo>
                <a:lnTo>
                  <a:pt x="18774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8" name="Circle"/>
          <p:cNvSpPr/>
          <p:nvPr/>
        </p:nvSpPr>
        <p:spPr>
          <a:xfrm>
            <a:off x="11426049" y="53841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9" name="Oval"/>
          <p:cNvSpPr/>
          <p:nvPr/>
        </p:nvSpPr>
        <p:spPr>
          <a:xfrm>
            <a:off x="13946623" y="3531662"/>
            <a:ext cx="710600" cy="662998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0" name="Oval"/>
          <p:cNvSpPr/>
          <p:nvPr/>
        </p:nvSpPr>
        <p:spPr>
          <a:xfrm>
            <a:off x="17336293" y="3531662"/>
            <a:ext cx="710601" cy="662998"/>
          </a:xfrm>
          <a:prstGeom prst="ellipse">
            <a:avLst/>
          </a:prstGeom>
          <a:solidFill>
            <a:srgbClr val="FF8AD8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1" name="Circle"/>
          <p:cNvSpPr/>
          <p:nvPr/>
        </p:nvSpPr>
        <p:spPr>
          <a:xfrm>
            <a:off x="16411102" y="1925659"/>
            <a:ext cx="774100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2" name="Circle"/>
          <p:cNvSpPr/>
          <p:nvPr/>
        </p:nvSpPr>
        <p:spPr>
          <a:xfrm>
            <a:off x="10528496" y="3044851"/>
            <a:ext cx="736000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3" name="Circle"/>
          <p:cNvSpPr/>
          <p:nvPr/>
        </p:nvSpPr>
        <p:spPr>
          <a:xfrm>
            <a:off x="20828283" y="10819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4" name="Shape"/>
          <p:cNvSpPr/>
          <p:nvPr/>
        </p:nvSpPr>
        <p:spPr>
          <a:xfrm flipH="1">
            <a:off x="14078430" y="7888643"/>
            <a:ext cx="3898239" cy="540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5" fill="norm" stroke="1" extrusionOk="0">
                <a:moveTo>
                  <a:pt x="16096" y="12"/>
                </a:moveTo>
                <a:cubicBezTo>
                  <a:pt x="19139" y="171"/>
                  <a:pt x="21512" y="1868"/>
                  <a:pt x="21600" y="3915"/>
                </a:cubicBezTo>
                <a:lnTo>
                  <a:pt x="18908" y="3963"/>
                </a:lnTo>
                <a:cubicBezTo>
                  <a:pt x="18830" y="2826"/>
                  <a:pt x="17519" y="1887"/>
                  <a:pt x="15843" y="1793"/>
                </a:cubicBezTo>
                <a:cubicBezTo>
                  <a:pt x="14273" y="1706"/>
                  <a:pt x="12838" y="2384"/>
                  <a:pt x="12426" y="3400"/>
                </a:cubicBezTo>
                <a:lnTo>
                  <a:pt x="11996" y="17807"/>
                </a:lnTo>
                <a:cubicBezTo>
                  <a:pt x="11701" y="19805"/>
                  <a:pt x="9215" y="21343"/>
                  <a:pt x="6201" y="21393"/>
                </a:cubicBezTo>
                <a:cubicBezTo>
                  <a:pt x="3020" y="21446"/>
                  <a:pt x="276" y="19851"/>
                  <a:pt x="40" y="17672"/>
                </a:cubicBezTo>
                <a:lnTo>
                  <a:pt x="0" y="12429"/>
                </a:lnTo>
                <a:lnTo>
                  <a:pt x="2616" y="12396"/>
                </a:lnTo>
                <a:lnTo>
                  <a:pt x="2626" y="17803"/>
                </a:lnTo>
                <a:cubicBezTo>
                  <a:pt x="3188" y="18826"/>
                  <a:pt x="4692" y="19473"/>
                  <a:pt x="6313" y="19402"/>
                </a:cubicBezTo>
                <a:cubicBezTo>
                  <a:pt x="7743" y="19340"/>
                  <a:pt x="8992" y="18723"/>
                  <a:pt x="9486" y="17815"/>
                </a:cubicBezTo>
                <a:lnTo>
                  <a:pt x="9721" y="3496"/>
                </a:lnTo>
                <a:cubicBezTo>
                  <a:pt x="10108" y="1384"/>
                  <a:pt x="12915" y="-154"/>
                  <a:pt x="16096" y="12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5" name="Shape"/>
          <p:cNvSpPr/>
          <p:nvPr/>
        </p:nvSpPr>
        <p:spPr>
          <a:xfrm flipH="1">
            <a:off x="10641043" y="8874242"/>
            <a:ext cx="3893237" cy="381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fill="norm" stroke="1" extrusionOk="0">
                <a:moveTo>
                  <a:pt x="15975" y="2385"/>
                </a:moveTo>
                <a:cubicBezTo>
                  <a:pt x="18793" y="2556"/>
                  <a:pt x="21094" y="4584"/>
                  <a:pt x="21487" y="7239"/>
                </a:cubicBezTo>
                <a:lnTo>
                  <a:pt x="21600" y="17142"/>
                </a:lnTo>
                <a:lnTo>
                  <a:pt x="19037" y="17009"/>
                </a:lnTo>
                <a:lnTo>
                  <a:pt x="18792" y="7307"/>
                </a:lnTo>
                <a:cubicBezTo>
                  <a:pt x="18424" y="5964"/>
                  <a:pt x="17183" y="5001"/>
                  <a:pt x="15723" y="4927"/>
                </a:cubicBezTo>
                <a:cubicBezTo>
                  <a:pt x="14161" y="4848"/>
                  <a:pt x="12746" y="5797"/>
                  <a:pt x="12301" y="7221"/>
                </a:cubicBezTo>
                <a:lnTo>
                  <a:pt x="12011" y="16755"/>
                </a:lnTo>
                <a:cubicBezTo>
                  <a:pt x="11518" y="19452"/>
                  <a:pt x="9091" y="21445"/>
                  <a:pt x="6209" y="21521"/>
                </a:cubicBezTo>
                <a:cubicBezTo>
                  <a:pt x="3224" y="21600"/>
                  <a:pt x="579" y="19625"/>
                  <a:pt x="40" y="16757"/>
                </a:cubicBezTo>
                <a:lnTo>
                  <a:pt x="0" y="48"/>
                </a:lnTo>
                <a:lnTo>
                  <a:pt x="2620" y="0"/>
                </a:lnTo>
                <a:lnTo>
                  <a:pt x="2629" y="16750"/>
                </a:lnTo>
                <a:cubicBezTo>
                  <a:pt x="3073" y="18322"/>
                  <a:pt x="4623" y="19365"/>
                  <a:pt x="6321" y="19257"/>
                </a:cubicBezTo>
                <a:cubicBezTo>
                  <a:pt x="7827" y="19162"/>
                  <a:pt x="9110" y="18168"/>
                  <a:pt x="9498" y="16768"/>
                </a:cubicBezTo>
                <a:lnTo>
                  <a:pt x="9593" y="7357"/>
                </a:lnTo>
                <a:cubicBezTo>
                  <a:pt x="10013" y="4365"/>
                  <a:pt x="12802" y="2192"/>
                  <a:pt x="15975" y="2385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6" name="Line"/>
          <p:cNvSpPr/>
          <p:nvPr/>
        </p:nvSpPr>
        <p:spPr>
          <a:xfrm flipH="1" rot="16233675">
            <a:off x="13564826" y="5417713"/>
            <a:ext cx="4903831" cy="10376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600" fill="norm" stroke="1" extrusionOk="0">
                <a:moveTo>
                  <a:pt x="16704" y="21600"/>
                </a:moveTo>
                <a:lnTo>
                  <a:pt x="18347" y="21515"/>
                </a:lnTo>
                <a:cubicBezTo>
                  <a:pt x="19842" y="21241"/>
                  <a:pt x="20793" y="20495"/>
                  <a:pt x="20689" y="19685"/>
                </a:cubicBezTo>
                <a:cubicBezTo>
                  <a:pt x="20572" y="18769"/>
                  <a:pt x="19163" y="18034"/>
                  <a:pt x="17368" y="17967"/>
                </a:cubicBezTo>
                <a:lnTo>
                  <a:pt x="10153" y="18002"/>
                </a:lnTo>
                <a:cubicBezTo>
                  <a:pt x="8503" y="17805"/>
                  <a:pt x="7338" y="17055"/>
                  <a:pt x="7329" y="16190"/>
                </a:cubicBezTo>
                <a:cubicBezTo>
                  <a:pt x="7321" y="15339"/>
                  <a:pt x="8445" y="14595"/>
                  <a:pt x="10063" y="14388"/>
                </a:cubicBezTo>
                <a:lnTo>
                  <a:pt x="18739" y="14288"/>
                </a:lnTo>
                <a:cubicBezTo>
                  <a:pt x="20344" y="14186"/>
                  <a:pt x="21525" y="13402"/>
                  <a:pt x="21433" y="12491"/>
                </a:cubicBezTo>
                <a:cubicBezTo>
                  <a:pt x="21349" y="11662"/>
                  <a:pt x="20242" y="10979"/>
                  <a:pt x="18784" y="10892"/>
                </a:cubicBezTo>
                <a:lnTo>
                  <a:pt x="3809" y="10726"/>
                </a:lnTo>
                <a:cubicBezTo>
                  <a:pt x="1890" y="10845"/>
                  <a:pt x="90" y="10046"/>
                  <a:pt x="3" y="8985"/>
                </a:cubicBezTo>
                <a:cubicBezTo>
                  <a:pt x="-75" y="8026"/>
                  <a:pt x="1308" y="7219"/>
                  <a:pt x="3037" y="7166"/>
                </a:cubicBezTo>
                <a:lnTo>
                  <a:pt x="15053" y="7231"/>
                </a:lnTo>
                <a:cubicBezTo>
                  <a:pt x="17088" y="7361"/>
                  <a:pt x="18947" y="6516"/>
                  <a:pt x="18934" y="5420"/>
                </a:cubicBezTo>
                <a:cubicBezTo>
                  <a:pt x="18921" y="4303"/>
                  <a:pt x="16980" y="3474"/>
                  <a:pt x="14888" y="3623"/>
                </a:cubicBezTo>
                <a:lnTo>
                  <a:pt x="9036" y="3539"/>
                </a:lnTo>
                <a:cubicBezTo>
                  <a:pt x="7528" y="3447"/>
                  <a:pt x="6381" y="2728"/>
                  <a:pt x="6324" y="1855"/>
                </a:cubicBezTo>
                <a:cubicBezTo>
                  <a:pt x="6263" y="912"/>
                  <a:pt x="7481" y="105"/>
                  <a:pt x="9108" y="24"/>
                </a:cubicBezTo>
                <a:lnTo>
                  <a:pt x="15983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7" name="Shape"/>
          <p:cNvSpPr/>
          <p:nvPr/>
        </p:nvSpPr>
        <p:spPr>
          <a:xfrm flipH="1">
            <a:off x="7235265" y="8186673"/>
            <a:ext cx="3872839" cy="5462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1" fill="norm" stroke="1" extrusionOk="0">
                <a:moveTo>
                  <a:pt x="16059" y="8"/>
                </a:moveTo>
                <a:cubicBezTo>
                  <a:pt x="18892" y="127"/>
                  <a:pt x="21206" y="1536"/>
                  <a:pt x="21600" y="3380"/>
                </a:cubicBezTo>
                <a:lnTo>
                  <a:pt x="21572" y="13198"/>
                </a:lnTo>
                <a:lnTo>
                  <a:pt x="18995" y="13105"/>
                </a:lnTo>
                <a:lnTo>
                  <a:pt x="18891" y="3427"/>
                </a:lnTo>
                <a:cubicBezTo>
                  <a:pt x="18521" y="2494"/>
                  <a:pt x="17273" y="1825"/>
                  <a:pt x="15805" y="1774"/>
                </a:cubicBezTo>
                <a:cubicBezTo>
                  <a:pt x="14235" y="1719"/>
                  <a:pt x="12813" y="2378"/>
                  <a:pt x="12366" y="3367"/>
                </a:cubicBezTo>
                <a:lnTo>
                  <a:pt x="12074" y="18109"/>
                </a:lnTo>
                <a:cubicBezTo>
                  <a:pt x="11578" y="19982"/>
                  <a:pt x="9139" y="21366"/>
                  <a:pt x="6241" y="21419"/>
                </a:cubicBezTo>
                <a:cubicBezTo>
                  <a:pt x="3241" y="21474"/>
                  <a:pt x="582" y="20102"/>
                  <a:pt x="40" y="18110"/>
                </a:cubicBezTo>
                <a:lnTo>
                  <a:pt x="0" y="14471"/>
                </a:lnTo>
                <a:lnTo>
                  <a:pt x="2634" y="14438"/>
                </a:lnTo>
                <a:lnTo>
                  <a:pt x="2643" y="18105"/>
                </a:lnTo>
                <a:cubicBezTo>
                  <a:pt x="3090" y="19197"/>
                  <a:pt x="4647" y="19922"/>
                  <a:pt x="6354" y="19847"/>
                </a:cubicBezTo>
                <a:cubicBezTo>
                  <a:pt x="7868" y="19780"/>
                  <a:pt x="9158" y="19090"/>
                  <a:pt x="9548" y="18117"/>
                </a:cubicBezTo>
                <a:lnTo>
                  <a:pt x="9644" y="3462"/>
                </a:lnTo>
                <a:cubicBezTo>
                  <a:pt x="10066" y="1383"/>
                  <a:pt x="12869" y="-126"/>
                  <a:pt x="16059" y="8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8" name="Shape"/>
          <p:cNvSpPr/>
          <p:nvPr/>
        </p:nvSpPr>
        <p:spPr>
          <a:xfrm flipH="1">
            <a:off x="3829144" y="7361671"/>
            <a:ext cx="3872839" cy="553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6" fill="norm" stroke="1" extrusionOk="0">
                <a:moveTo>
                  <a:pt x="16059" y="8"/>
                </a:moveTo>
                <a:cubicBezTo>
                  <a:pt x="18892" y="126"/>
                  <a:pt x="21206" y="1516"/>
                  <a:pt x="21600" y="3337"/>
                </a:cubicBezTo>
                <a:lnTo>
                  <a:pt x="18891" y="3383"/>
                </a:lnTo>
                <a:cubicBezTo>
                  <a:pt x="18521" y="2462"/>
                  <a:pt x="17273" y="1802"/>
                  <a:pt x="15805" y="1752"/>
                </a:cubicBezTo>
                <a:cubicBezTo>
                  <a:pt x="14235" y="1698"/>
                  <a:pt x="12813" y="2348"/>
                  <a:pt x="12366" y="3324"/>
                </a:cubicBezTo>
                <a:lnTo>
                  <a:pt x="12074" y="17914"/>
                </a:lnTo>
                <a:cubicBezTo>
                  <a:pt x="11778" y="19870"/>
                  <a:pt x="9275" y="21376"/>
                  <a:pt x="6241" y="21424"/>
                </a:cubicBezTo>
                <a:cubicBezTo>
                  <a:pt x="3040" y="21476"/>
                  <a:pt x="278" y="19915"/>
                  <a:pt x="40" y="17783"/>
                </a:cubicBezTo>
                <a:lnTo>
                  <a:pt x="0" y="11177"/>
                </a:lnTo>
                <a:lnTo>
                  <a:pt x="2634" y="11144"/>
                </a:lnTo>
                <a:lnTo>
                  <a:pt x="2643" y="17911"/>
                </a:lnTo>
                <a:cubicBezTo>
                  <a:pt x="3209" y="18912"/>
                  <a:pt x="4723" y="19545"/>
                  <a:pt x="6354" y="19476"/>
                </a:cubicBezTo>
                <a:cubicBezTo>
                  <a:pt x="7794" y="19415"/>
                  <a:pt x="9051" y="18811"/>
                  <a:pt x="9548" y="17923"/>
                </a:cubicBezTo>
                <a:lnTo>
                  <a:pt x="9644" y="3418"/>
                </a:lnTo>
                <a:cubicBezTo>
                  <a:pt x="10066" y="1366"/>
                  <a:pt x="12869" y="-124"/>
                  <a:pt x="16059" y="8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9" name="Line"/>
          <p:cNvSpPr/>
          <p:nvPr/>
        </p:nvSpPr>
        <p:spPr>
          <a:xfrm flipH="1" rot="16233675">
            <a:off x="2769377" y="5327968"/>
            <a:ext cx="5749434" cy="1037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600" fill="norm" stroke="1" extrusionOk="0">
                <a:moveTo>
                  <a:pt x="15069" y="21588"/>
                </a:moveTo>
                <a:lnTo>
                  <a:pt x="19598" y="21600"/>
                </a:lnTo>
                <a:cubicBezTo>
                  <a:pt x="20780" y="21312"/>
                  <a:pt x="21519" y="20609"/>
                  <a:pt x="21454" y="19847"/>
                </a:cubicBezTo>
                <a:cubicBezTo>
                  <a:pt x="21378" y="18958"/>
                  <a:pt x="20247" y="18229"/>
                  <a:pt x="18760" y="18128"/>
                </a:cubicBezTo>
                <a:lnTo>
                  <a:pt x="5209" y="18044"/>
                </a:lnTo>
                <a:cubicBezTo>
                  <a:pt x="3800" y="17847"/>
                  <a:pt x="2805" y="17097"/>
                  <a:pt x="2798" y="16231"/>
                </a:cubicBezTo>
                <a:cubicBezTo>
                  <a:pt x="2791" y="15380"/>
                  <a:pt x="3750" y="14636"/>
                  <a:pt x="5131" y="14429"/>
                </a:cubicBezTo>
                <a:lnTo>
                  <a:pt x="16184" y="14559"/>
                </a:lnTo>
                <a:cubicBezTo>
                  <a:pt x="17586" y="14493"/>
                  <a:pt x="18671" y="13708"/>
                  <a:pt x="18674" y="12762"/>
                </a:cubicBezTo>
                <a:cubicBezTo>
                  <a:pt x="18676" y="11824"/>
                  <a:pt x="17611" y="11041"/>
                  <a:pt x="16226" y="10977"/>
                </a:cubicBezTo>
                <a:lnTo>
                  <a:pt x="2964" y="10966"/>
                </a:lnTo>
                <a:cubicBezTo>
                  <a:pt x="1312" y="10995"/>
                  <a:pt x="-81" y="10101"/>
                  <a:pt x="4" y="9015"/>
                </a:cubicBezTo>
                <a:cubicBezTo>
                  <a:pt x="70" y="8163"/>
                  <a:pt x="1040" y="7458"/>
                  <a:pt x="2307" y="7351"/>
                </a:cubicBezTo>
                <a:lnTo>
                  <a:pt x="13656" y="7396"/>
                </a:lnTo>
                <a:cubicBezTo>
                  <a:pt x="15291" y="7482"/>
                  <a:pt x="16743" y="6679"/>
                  <a:pt x="16779" y="5636"/>
                </a:cubicBezTo>
                <a:cubicBezTo>
                  <a:pt x="16816" y="4534"/>
                  <a:pt x="15264" y="3688"/>
                  <a:pt x="13515" y="3787"/>
                </a:cubicBezTo>
                <a:lnTo>
                  <a:pt x="8519" y="3702"/>
                </a:lnTo>
                <a:lnTo>
                  <a:pt x="8584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0" name="Circle"/>
          <p:cNvSpPr/>
          <p:nvPr/>
        </p:nvSpPr>
        <p:spPr>
          <a:xfrm>
            <a:off x="13946621" y="8614326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1" name="Circle"/>
          <p:cNvSpPr/>
          <p:nvPr/>
        </p:nvSpPr>
        <p:spPr>
          <a:xfrm>
            <a:off x="7097690" y="10001692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2" name="Circle"/>
          <p:cNvSpPr/>
          <p:nvPr/>
        </p:nvSpPr>
        <p:spPr>
          <a:xfrm>
            <a:off x="3686146" y="7944292"/>
            <a:ext cx="774100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3" name="Circle"/>
          <p:cNvSpPr/>
          <p:nvPr/>
        </p:nvSpPr>
        <p:spPr>
          <a:xfrm>
            <a:off x="154083" y="9490512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4" name="Circle"/>
          <p:cNvSpPr/>
          <p:nvPr/>
        </p:nvSpPr>
        <p:spPr>
          <a:xfrm>
            <a:off x="10516217" y="11581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5" name="Circle"/>
          <p:cNvSpPr/>
          <p:nvPr/>
        </p:nvSpPr>
        <p:spPr>
          <a:xfrm>
            <a:off x="17367032" y="10819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6" name="Oval"/>
          <p:cNvSpPr/>
          <p:nvPr/>
        </p:nvSpPr>
        <p:spPr>
          <a:xfrm>
            <a:off x="9635349" y="1387532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7" name="Oval"/>
          <p:cNvSpPr/>
          <p:nvPr/>
        </p:nvSpPr>
        <p:spPr>
          <a:xfrm>
            <a:off x="13098217" y="12047065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8" name="Oval"/>
          <p:cNvSpPr/>
          <p:nvPr/>
        </p:nvSpPr>
        <p:spPr>
          <a:xfrm>
            <a:off x="8812534" y="9490512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9" name="Oval"/>
          <p:cNvSpPr/>
          <p:nvPr/>
        </p:nvSpPr>
        <p:spPr>
          <a:xfrm>
            <a:off x="3634025" y="9797674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20" name="Oval"/>
          <p:cNvSpPr/>
          <p:nvPr/>
        </p:nvSpPr>
        <p:spPr>
          <a:xfrm>
            <a:off x="1960385" y="10586384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21" name="Circle"/>
          <p:cNvSpPr/>
          <p:nvPr/>
        </p:nvSpPr>
        <p:spPr>
          <a:xfrm>
            <a:off x="1663896" y="9490512"/>
            <a:ext cx="736000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2" name="Circle"/>
          <p:cNvSpPr/>
          <p:nvPr/>
        </p:nvSpPr>
        <p:spPr>
          <a:xfrm>
            <a:off x="5346896" y="9651379"/>
            <a:ext cx="736000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3" name="Circle"/>
          <p:cNvSpPr/>
          <p:nvPr/>
        </p:nvSpPr>
        <p:spPr>
          <a:xfrm>
            <a:off x="8834741" y="11581779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4" name="Circle"/>
          <p:cNvSpPr/>
          <p:nvPr/>
        </p:nvSpPr>
        <p:spPr>
          <a:xfrm>
            <a:off x="14903048" y="7765245"/>
            <a:ext cx="736001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5" name="Circle"/>
          <p:cNvSpPr/>
          <p:nvPr/>
        </p:nvSpPr>
        <p:spPr>
          <a:xfrm>
            <a:off x="17546220" y="9963535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6" name="Circle"/>
          <p:cNvSpPr/>
          <p:nvPr/>
        </p:nvSpPr>
        <p:spPr>
          <a:xfrm>
            <a:off x="19095882" y="11581779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7" name="Circle"/>
          <p:cNvSpPr/>
          <p:nvPr/>
        </p:nvSpPr>
        <p:spPr>
          <a:xfrm>
            <a:off x="12189430" y="4516288"/>
            <a:ext cx="736001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8" name="Circle"/>
          <p:cNvSpPr/>
          <p:nvPr/>
        </p:nvSpPr>
        <p:spPr>
          <a:xfrm>
            <a:off x="7100989" y="8886329"/>
            <a:ext cx="736000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9" name="Circle"/>
          <p:cNvSpPr/>
          <p:nvPr/>
        </p:nvSpPr>
        <p:spPr>
          <a:xfrm>
            <a:off x="2121096" y="11478941"/>
            <a:ext cx="736000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0" name="Circle"/>
          <p:cNvSpPr/>
          <p:nvPr/>
        </p:nvSpPr>
        <p:spPr>
          <a:xfrm>
            <a:off x="10503517" y="10781621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1" name="Circle"/>
          <p:cNvSpPr/>
          <p:nvPr/>
        </p:nvSpPr>
        <p:spPr>
          <a:xfrm>
            <a:off x="10490817" y="12277978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2" name="Circle"/>
          <p:cNvSpPr/>
          <p:nvPr/>
        </p:nvSpPr>
        <p:spPr>
          <a:xfrm>
            <a:off x="20113150" y="12477088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3" name="Circle"/>
          <p:cNvSpPr/>
          <p:nvPr/>
        </p:nvSpPr>
        <p:spPr>
          <a:xfrm>
            <a:off x="15669705" y="11478941"/>
            <a:ext cx="736001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4" name="Circle"/>
          <p:cNvSpPr/>
          <p:nvPr/>
        </p:nvSpPr>
        <p:spPr>
          <a:xfrm>
            <a:off x="8815691" y="3354483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5" name="Circle"/>
          <p:cNvSpPr/>
          <p:nvPr/>
        </p:nvSpPr>
        <p:spPr>
          <a:xfrm>
            <a:off x="13914871" y="9740381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6" name="Circle"/>
          <p:cNvSpPr/>
          <p:nvPr/>
        </p:nvSpPr>
        <p:spPr>
          <a:xfrm>
            <a:off x="15613850" y="9433219"/>
            <a:ext cx="774100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7" name="Circle"/>
          <p:cNvSpPr/>
          <p:nvPr/>
        </p:nvSpPr>
        <p:spPr>
          <a:xfrm>
            <a:off x="887390" y="9433219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8" name="Circle"/>
          <p:cNvSpPr/>
          <p:nvPr/>
        </p:nvSpPr>
        <p:spPr>
          <a:xfrm>
            <a:off x="3528937" y="11237825"/>
            <a:ext cx="774100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9" name="Circle"/>
          <p:cNvSpPr/>
          <p:nvPr/>
        </p:nvSpPr>
        <p:spPr>
          <a:xfrm>
            <a:off x="167712" y="2075686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40" name="40 points de contacts à auditer"/>
          <p:cNvSpPr txBox="1"/>
          <p:nvPr/>
        </p:nvSpPr>
        <p:spPr>
          <a:xfrm>
            <a:off x="3320601" y="-118395"/>
            <a:ext cx="23900894" cy="1422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sz="84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40 points de contacts à auditer</a:t>
            </a:r>
          </a:p>
        </p:txBody>
      </p:sp>
      <p:pic>
        <p:nvPicPr>
          <p:cNvPr id="1741" name="Screenshot 2021-05-16 at 13.56.44.png" descr="Screenshot 2021-05-16 at 13.56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38875" y="-5155"/>
            <a:ext cx="1619116" cy="1619116"/>
          </a:xfrm>
          <a:prstGeom prst="rect">
            <a:avLst/>
          </a:prstGeom>
          <a:ln w="12700">
            <a:miter lim="400000"/>
          </a:ln>
        </p:spPr>
      </p:pic>
      <p:sp>
        <p:nvSpPr>
          <p:cNvPr id="1742" name="Circle"/>
          <p:cNvSpPr/>
          <p:nvPr/>
        </p:nvSpPr>
        <p:spPr>
          <a:xfrm>
            <a:off x="6173620" y="1032040"/>
            <a:ext cx="736000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Line"/>
          <p:cNvSpPr/>
          <p:nvPr/>
        </p:nvSpPr>
        <p:spPr>
          <a:xfrm flipV="1">
            <a:off x="4704140" y="7488863"/>
            <a:ext cx="1" cy="5141288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45" name="Line"/>
          <p:cNvSpPr/>
          <p:nvPr/>
        </p:nvSpPr>
        <p:spPr>
          <a:xfrm flipV="1">
            <a:off x="6977440" y="4140910"/>
            <a:ext cx="1" cy="861624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46" name="Line"/>
          <p:cNvSpPr/>
          <p:nvPr/>
        </p:nvSpPr>
        <p:spPr>
          <a:xfrm flipV="1">
            <a:off x="9263440" y="7319870"/>
            <a:ext cx="1" cy="556428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47" name="Line"/>
          <p:cNvSpPr/>
          <p:nvPr/>
        </p:nvSpPr>
        <p:spPr>
          <a:xfrm flipV="1">
            <a:off x="2430840" y="10217149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48" name="Line"/>
          <p:cNvSpPr/>
          <p:nvPr/>
        </p:nvSpPr>
        <p:spPr>
          <a:xfrm flipV="1">
            <a:off x="11549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49" name="Line"/>
          <p:cNvSpPr/>
          <p:nvPr/>
        </p:nvSpPr>
        <p:spPr>
          <a:xfrm flipV="1">
            <a:off x="13822740" y="10344150"/>
            <a:ext cx="1" cy="2413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0" name="Line"/>
          <p:cNvSpPr/>
          <p:nvPr/>
        </p:nvSpPr>
        <p:spPr>
          <a:xfrm flipH="1" flipV="1">
            <a:off x="16030784" y="5163863"/>
            <a:ext cx="77957" cy="7720287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1" name="Line"/>
          <p:cNvSpPr/>
          <p:nvPr/>
        </p:nvSpPr>
        <p:spPr>
          <a:xfrm flipV="1">
            <a:off x="18394740" y="9394031"/>
            <a:ext cx="1" cy="3236119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2" name="Line"/>
          <p:cNvSpPr/>
          <p:nvPr/>
        </p:nvSpPr>
        <p:spPr>
          <a:xfrm flipV="1">
            <a:off x="20680740" y="5465690"/>
            <a:ext cx="1" cy="729146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3" name="Parcours Utilisateur"/>
          <p:cNvSpPr txBox="1"/>
          <p:nvPr/>
        </p:nvSpPr>
        <p:spPr>
          <a:xfrm>
            <a:off x="0" y="0"/>
            <a:ext cx="5326640" cy="812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3400"/>
              </a:spcBef>
              <a:defRPr sz="41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Parcours Utilisateur</a:t>
            </a:r>
          </a:p>
        </p:txBody>
      </p:sp>
      <p:sp>
        <p:nvSpPr>
          <p:cNvPr id="1754" name="Line"/>
          <p:cNvSpPr/>
          <p:nvPr/>
        </p:nvSpPr>
        <p:spPr>
          <a:xfrm>
            <a:off x="205841" y="12662199"/>
            <a:ext cx="23972317" cy="1"/>
          </a:xfrm>
          <a:prstGeom prst="line">
            <a:avLst/>
          </a:prstGeom>
          <a:ln w="1143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5" name="Circle"/>
          <p:cNvSpPr/>
          <p:nvPr/>
        </p:nvSpPr>
        <p:spPr>
          <a:xfrm>
            <a:off x="11107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6" name="Circle"/>
          <p:cNvSpPr/>
          <p:nvPr/>
        </p:nvSpPr>
        <p:spPr>
          <a:xfrm>
            <a:off x="8836406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7" name="Circle"/>
          <p:cNvSpPr/>
          <p:nvPr/>
        </p:nvSpPr>
        <p:spPr>
          <a:xfrm>
            <a:off x="15650362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8" name="Circle"/>
          <p:cNvSpPr/>
          <p:nvPr/>
        </p:nvSpPr>
        <p:spPr>
          <a:xfrm>
            <a:off x="13379043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59" name="Circle"/>
          <p:cNvSpPr/>
          <p:nvPr/>
        </p:nvSpPr>
        <p:spPr>
          <a:xfrm>
            <a:off x="4293768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60" name="Circle"/>
          <p:cNvSpPr/>
          <p:nvPr/>
        </p:nvSpPr>
        <p:spPr>
          <a:xfrm>
            <a:off x="2022450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61" name="Circle"/>
          <p:cNvSpPr/>
          <p:nvPr/>
        </p:nvSpPr>
        <p:spPr>
          <a:xfrm>
            <a:off x="17921681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62" name="Circle"/>
          <p:cNvSpPr/>
          <p:nvPr/>
        </p:nvSpPr>
        <p:spPr>
          <a:xfrm>
            <a:off x="6565087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63" name="Circle"/>
          <p:cNvSpPr/>
          <p:nvPr/>
        </p:nvSpPr>
        <p:spPr>
          <a:xfrm>
            <a:off x="20193000" y="12242800"/>
            <a:ext cx="838800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64" name="Callout"/>
          <p:cNvSpPr/>
          <p:nvPr/>
        </p:nvSpPr>
        <p:spPr>
          <a:xfrm>
            <a:off x="237591" y="6823388"/>
            <a:ext cx="3992961" cy="5017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1" y="0"/>
                </a:moveTo>
                <a:cubicBezTo>
                  <a:pt x="699" y="0"/>
                  <a:pt x="0" y="557"/>
                  <a:pt x="0" y="1242"/>
                </a:cubicBezTo>
                <a:lnTo>
                  <a:pt x="0" y="17012"/>
                </a:lnTo>
                <a:cubicBezTo>
                  <a:pt x="0" y="17698"/>
                  <a:pt x="699" y="18255"/>
                  <a:pt x="1561" y="18255"/>
                </a:cubicBezTo>
                <a:lnTo>
                  <a:pt x="10531" y="18255"/>
                </a:lnTo>
                <a:lnTo>
                  <a:pt x="11829" y="21600"/>
                </a:lnTo>
                <a:lnTo>
                  <a:pt x="13128" y="18255"/>
                </a:lnTo>
                <a:lnTo>
                  <a:pt x="20039" y="18255"/>
                </a:lnTo>
                <a:cubicBezTo>
                  <a:pt x="20901" y="18255"/>
                  <a:pt x="21600" y="17698"/>
                  <a:pt x="21600" y="17012"/>
                </a:cubicBezTo>
                <a:lnTo>
                  <a:pt x="21600" y="1242"/>
                </a:lnTo>
                <a:cubicBezTo>
                  <a:pt x="21600" y="557"/>
                  <a:pt x="20901" y="0"/>
                  <a:pt x="200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65" name="Callout"/>
          <p:cNvSpPr/>
          <p:nvPr/>
        </p:nvSpPr>
        <p:spPr>
          <a:xfrm>
            <a:off x="1064777" y="2192525"/>
            <a:ext cx="5263358" cy="524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4" y="0"/>
                </a:moveTo>
                <a:cubicBezTo>
                  <a:pt x="531" y="0"/>
                  <a:pt x="0" y="532"/>
                  <a:pt x="0" y="1188"/>
                </a:cubicBezTo>
                <a:lnTo>
                  <a:pt x="0" y="16911"/>
                </a:lnTo>
                <a:cubicBezTo>
                  <a:pt x="0" y="17567"/>
                  <a:pt x="531" y="18097"/>
                  <a:pt x="1184" y="18097"/>
                </a:cubicBezTo>
                <a:lnTo>
                  <a:pt x="13996" y="18097"/>
                </a:lnTo>
                <a:lnTo>
                  <a:pt x="14981" y="21600"/>
                </a:lnTo>
                <a:lnTo>
                  <a:pt x="15966" y="18097"/>
                </a:lnTo>
                <a:lnTo>
                  <a:pt x="20416" y="18097"/>
                </a:lnTo>
                <a:cubicBezTo>
                  <a:pt x="21069" y="18097"/>
                  <a:pt x="21600" y="17567"/>
                  <a:pt x="21600" y="16911"/>
                </a:cubicBezTo>
                <a:lnTo>
                  <a:pt x="21600" y="1188"/>
                </a:lnTo>
                <a:cubicBezTo>
                  <a:pt x="21600" y="532"/>
                  <a:pt x="21069" y="0"/>
                  <a:pt x="20416" y="0"/>
                </a:cubicBezTo>
                <a:lnTo>
                  <a:pt x="1184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66" name="Callout"/>
          <p:cNvSpPr/>
          <p:nvPr/>
        </p:nvSpPr>
        <p:spPr>
          <a:xfrm>
            <a:off x="6155114" y="131226"/>
            <a:ext cx="6062664" cy="45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8" y="0"/>
                </a:moveTo>
                <a:cubicBezTo>
                  <a:pt x="461" y="0"/>
                  <a:pt x="0" y="615"/>
                  <a:pt x="0" y="1372"/>
                </a:cubicBezTo>
                <a:lnTo>
                  <a:pt x="0" y="16831"/>
                </a:lnTo>
                <a:cubicBezTo>
                  <a:pt x="0" y="17588"/>
                  <a:pt x="461" y="18201"/>
                  <a:pt x="1028" y="18201"/>
                </a:cubicBezTo>
                <a:lnTo>
                  <a:pt x="2019" y="18201"/>
                </a:lnTo>
                <a:lnTo>
                  <a:pt x="2876" y="21600"/>
                </a:lnTo>
                <a:lnTo>
                  <a:pt x="3732" y="18201"/>
                </a:lnTo>
                <a:lnTo>
                  <a:pt x="20573" y="18201"/>
                </a:lnTo>
                <a:cubicBezTo>
                  <a:pt x="21141" y="18201"/>
                  <a:pt x="21600" y="17588"/>
                  <a:pt x="21600" y="16831"/>
                </a:cubicBezTo>
                <a:lnTo>
                  <a:pt x="21600" y="1372"/>
                </a:lnTo>
                <a:cubicBezTo>
                  <a:pt x="21600" y="615"/>
                  <a:pt x="21141" y="0"/>
                  <a:pt x="20573" y="0"/>
                </a:cubicBezTo>
                <a:lnTo>
                  <a:pt x="1028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67" name="Callout"/>
          <p:cNvSpPr/>
          <p:nvPr/>
        </p:nvSpPr>
        <p:spPr>
          <a:xfrm>
            <a:off x="7483431" y="4172660"/>
            <a:ext cx="5126832" cy="3160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6" y="0"/>
                </a:moveTo>
                <a:cubicBezTo>
                  <a:pt x="545" y="0"/>
                  <a:pt x="0" y="884"/>
                  <a:pt x="0" y="1972"/>
                </a:cubicBezTo>
                <a:lnTo>
                  <a:pt x="0" y="14542"/>
                </a:lnTo>
                <a:cubicBezTo>
                  <a:pt x="0" y="15630"/>
                  <a:pt x="545" y="16514"/>
                  <a:pt x="1216" y="16514"/>
                </a:cubicBezTo>
                <a:lnTo>
                  <a:pt x="6461" y="16514"/>
                </a:lnTo>
                <a:lnTo>
                  <a:pt x="7474" y="21600"/>
                </a:lnTo>
                <a:lnTo>
                  <a:pt x="8486" y="16514"/>
                </a:lnTo>
                <a:lnTo>
                  <a:pt x="20384" y="16514"/>
                </a:lnTo>
                <a:cubicBezTo>
                  <a:pt x="21055" y="16514"/>
                  <a:pt x="21600" y="15630"/>
                  <a:pt x="21600" y="14542"/>
                </a:cubicBezTo>
                <a:lnTo>
                  <a:pt x="21600" y="1972"/>
                </a:lnTo>
                <a:cubicBezTo>
                  <a:pt x="21600" y="884"/>
                  <a:pt x="21055" y="0"/>
                  <a:pt x="20384" y="0"/>
                </a:cubicBezTo>
                <a:lnTo>
                  <a:pt x="1216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68" name="Callout"/>
          <p:cNvSpPr/>
          <p:nvPr/>
        </p:nvSpPr>
        <p:spPr>
          <a:xfrm>
            <a:off x="9591268" y="6950388"/>
            <a:ext cx="3146426" cy="4933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66"/>
                  <a:pt x="0" y="1263"/>
                </a:cubicBezTo>
                <a:lnTo>
                  <a:pt x="0" y="16764"/>
                </a:lnTo>
                <a:cubicBezTo>
                  <a:pt x="0" y="17461"/>
                  <a:pt x="887" y="18025"/>
                  <a:pt x="1981" y="18025"/>
                </a:cubicBezTo>
                <a:lnTo>
                  <a:pt x="11863" y="18025"/>
                </a:lnTo>
                <a:lnTo>
                  <a:pt x="13511" y="21600"/>
                </a:lnTo>
                <a:lnTo>
                  <a:pt x="15162" y="18025"/>
                </a:lnTo>
                <a:lnTo>
                  <a:pt x="19619" y="18025"/>
                </a:lnTo>
                <a:cubicBezTo>
                  <a:pt x="20713" y="18025"/>
                  <a:pt x="21600" y="17461"/>
                  <a:pt x="21600" y="16764"/>
                </a:cubicBezTo>
                <a:lnTo>
                  <a:pt x="21600" y="1263"/>
                </a:lnTo>
                <a:cubicBezTo>
                  <a:pt x="21600" y="56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69" name="Callout"/>
          <p:cNvSpPr/>
          <p:nvPr/>
        </p:nvSpPr>
        <p:spPr>
          <a:xfrm>
            <a:off x="13122653" y="5597742"/>
            <a:ext cx="3146426" cy="5308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26"/>
                  <a:pt x="0" y="1174"/>
                </a:cubicBezTo>
                <a:lnTo>
                  <a:pt x="0" y="17306"/>
                </a:lnTo>
                <a:cubicBezTo>
                  <a:pt x="0" y="17954"/>
                  <a:pt x="887" y="18478"/>
                  <a:pt x="1981" y="18478"/>
                </a:cubicBezTo>
                <a:lnTo>
                  <a:pt x="2915" y="18478"/>
                </a:lnTo>
                <a:lnTo>
                  <a:pt x="4566" y="21600"/>
                </a:lnTo>
                <a:lnTo>
                  <a:pt x="6217" y="18478"/>
                </a:lnTo>
                <a:lnTo>
                  <a:pt x="19619" y="18478"/>
                </a:lnTo>
                <a:cubicBezTo>
                  <a:pt x="20713" y="18478"/>
                  <a:pt x="21600" y="17954"/>
                  <a:pt x="21600" y="17306"/>
                </a:cubicBezTo>
                <a:lnTo>
                  <a:pt x="21600" y="1174"/>
                </a:lnTo>
                <a:cubicBezTo>
                  <a:pt x="21600" y="52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70" name="Callout"/>
          <p:cNvSpPr/>
          <p:nvPr/>
        </p:nvSpPr>
        <p:spPr>
          <a:xfrm>
            <a:off x="12673762" y="692150"/>
            <a:ext cx="5577683" cy="4634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7" y="0"/>
                </a:moveTo>
                <a:cubicBezTo>
                  <a:pt x="501" y="0"/>
                  <a:pt x="0" y="603"/>
                  <a:pt x="0" y="1345"/>
                </a:cubicBezTo>
                <a:lnTo>
                  <a:pt x="0" y="15917"/>
                </a:lnTo>
                <a:cubicBezTo>
                  <a:pt x="0" y="16660"/>
                  <a:pt x="501" y="17260"/>
                  <a:pt x="1117" y="17260"/>
                </a:cubicBezTo>
                <a:lnTo>
                  <a:pt x="12037" y="17260"/>
                </a:lnTo>
                <a:lnTo>
                  <a:pt x="12969" y="21600"/>
                </a:lnTo>
                <a:lnTo>
                  <a:pt x="13898" y="17260"/>
                </a:lnTo>
                <a:lnTo>
                  <a:pt x="20483" y="17260"/>
                </a:lnTo>
                <a:cubicBezTo>
                  <a:pt x="21099" y="17260"/>
                  <a:pt x="21600" y="16660"/>
                  <a:pt x="21600" y="15917"/>
                </a:cubicBezTo>
                <a:lnTo>
                  <a:pt x="21600" y="1345"/>
                </a:lnTo>
                <a:cubicBezTo>
                  <a:pt x="21600" y="603"/>
                  <a:pt x="21099" y="0"/>
                  <a:pt x="20483" y="0"/>
                </a:cubicBezTo>
                <a:lnTo>
                  <a:pt x="1117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71" name="Callout"/>
          <p:cNvSpPr/>
          <p:nvPr/>
        </p:nvSpPr>
        <p:spPr>
          <a:xfrm>
            <a:off x="16375350" y="4831085"/>
            <a:ext cx="4205289" cy="588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3647"/>
                  <a:pt x="0" y="8144"/>
                </a:cubicBezTo>
                <a:cubicBezTo>
                  <a:pt x="0" y="12231"/>
                  <a:pt x="3996" y="15603"/>
                  <a:pt x="9200" y="16188"/>
                </a:cubicBezTo>
                <a:lnTo>
                  <a:pt x="10392" y="21600"/>
                </a:lnTo>
                <a:lnTo>
                  <a:pt x="11978" y="16236"/>
                </a:lnTo>
                <a:cubicBezTo>
                  <a:pt x="17389" y="15793"/>
                  <a:pt x="21600" y="12341"/>
                  <a:pt x="21600" y="8144"/>
                </a:cubicBezTo>
                <a:cubicBezTo>
                  <a:pt x="21600" y="3647"/>
                  <a:pt x="167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72" name="Callout"/>
          <p:cNvSpPr/>
          <p:nvPr/>
        </p:nvSpPr>
        <p:spPr>
          <a:xfrm>
            <a:off x="18921393" y="463549"/>
            <a:ext cx="5262961" cy="5352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3920"/>
                  <a:pt x="0" y="8756"/>
                </a:cubicBezTo>
                <a:cubicBezTo>
                  <a:pt x="0" y="12405"/>
                  <a:pt x="2755" y="15531"/>
                  <a:pt x="6668" y="16846"/>
                </a:cubicBezTo>
                <a:lnTo>
                  <a:pt x="7147" y="21600"/>
                </a:lnTo>
                <a:lnTo>
                  <a:pt x="8835" y="17360"/>
                </a:lnTo>
                <a:cubicBezTo>
                  <a:pt x="9473" y="17456"/>
                  <a:pt x="10129" y="17513"/>
                  <a:pt x="10801" y="17513"/>
                </a:cubicBezTo>
                <a:cubicBezTo>
                  <a:pt x="16766" y="17513"/>
                  <a:pt x="21600" y="13592"/>
                  <a:pt x="21600" y="8756"/>
                </a:cubicBezTo>
                <a:cubicBezTo>
                  <a:pt x="21600" y="3920"/>
                  <a:pt x="16766" y="0"/>
                  <a:pt x="10801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73" name="Line"/>
          <p:cNvSpPr/>
          <p:nvPr/>
        </p:nvSpPr>
        <p:spPr>
          <a:xfrm flipV="1">
            <a:off x="23487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74" name="Circle"/>
          <p:cNvSpPr/>
          <p:nvPr/>
        </p:nvSpPr>
        <p:spPr>
          <a:xfrm>
            <a:off x="23045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75" name="Callout"/>
          <p:cNvSpPr/>
          <p:nvPr/>
        </p:nvSpPr>
        <p:spPr>
          <a:xfrm>
            <a:off x="21050907" y="6240128"/>
            <a:ext cx="3146426" cy="565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493"/>
                  <a:pt x="0" y="1101"/>
                </a:cubicBezTo>
                <a:lnTo>
                  <a:pt x="0" y="17321"/>
                </a:lnTo>
                <a:cubicBezTo>
                  <a:pt x="0" y="17929"/>
                  <a:pt x="887" y="18422"/>
                  <a:pt x="1981" y="18422"/>
                </a:cubicBezTo>
                <a:lnTo>
                  <a:pt x="14960" y="18422"/>
                </a:lnTo>
                <a:lnTo>
                  <a:pt x="16609" y="21600"/>
                </a:lnTo>
                <a:lnTo>
                  <a:pt x="18260" y="18422"/>
                </a:lnTo>
                <a:lnTo>
                  <a:pt x="19619" y="18422"/>
                </a:lnTo>
                <a:cubicBezTo>
                  <a:pt x="20713" y="18422"/>
                  <a:pt x="21600" y="17929"/>
                  <a:pt x="21600" y="17321"/>
                </a:cubicBezTo>
                <a:lnTo>
                  <a:pt x="21600" y="1101"/>
                </a:lnTo>
                <a:cubicBezTo>
                  <a:pt x="21600" y="493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Line"/>
          <p:cNvSpPr/>
          <p:nvPr/>
        </p:nvSpPr>
        <p:spPr>
          <a:xfrm flipV="1">
            <a:off x="1180492" y="10525522"/>
            <a:ext cx="1" cy="1315769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78" name="Line"/>
          <p:cNvSpPr/>
          <p:nvPr/>
        </p:nvSpPr>
        <p:spPr>
          <a:xfrm flipV="1">
            <a:off x="23269850" y="8814106"/>
            <a:ext cx="1" cy="2800045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79" name="Line"/>
          <p:cNvSpPr/>
          <p:nvPr/>
        </p:nvSpPr>
        <p:spPr>
          <a:xfrm flipV="1">
            <a:off x="5339139" y="6472863"/>
            <a:ext cx="1" cy="5141288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0" name="Line"/>
          <p:cNvSpPr/>
          <p:nvPr/>
        </p:nvSpPr>
        <p:spPr>
          <a:xfrm flipV="1">
            <a:off x="7612439" y="3392448"/>
            <a:ext cx="1" cy="8348703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1" name="Line"/>
          <p:cNvSpPr/>
          <p:nvPr/>
        </p:nvSpPr>
        <p:spPr>
          <a:xfrm flipV="1">
            <a:off x="9898440" y="6303870"/>
            <a:ext cx="1" cy="5564281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2" name="Line"/>
          <p:cNvSpPr/>
          <p:nvPr/>
        </p:nvSpPr>
        <p:spPr>
          <a:xfrm flipV="1">
            <a:off x="3065839" y="3594779"/>
            <a:ext cx="1" cy="7892371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3" name="Line"/>
          <p:cNvSpPr/>
          <p:nvPr/>
        </p:nvSpPr>
        <p:spPr>
          <a:xfrm flipV="1">
            <a:off x="12184440" y="8814106"/>
            <a:ext cx="1" cy="280004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4" name="Line"/>
          <p:cNvSpPr/>
          <p:nvPr/>
        </p:nvSpPr>
        <p:spPr>
          <a:xfrm flipH="1" flipV="1">
            <a:off x="14409147" y="8687106"/>
            <a:ext cx="48594" cy="305404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5" name="Line"/>
          <p:cNvSpPr/>
          <p:nvPr/>
        </p:nvSpPr>
        <p:spPr>
          <a:xfrm flipH="1" flipV="1">
            <a:off x="16665784" y="3265448"/>
            <a:ext cx="77957" cy="8602703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6" name="Line"/>
          <p:cNvSpPr/>
          <p:nvPr/>
        </p:nvSpPr>
        <p:spPr>
          <a:xfrm flipV="1">
            <a:off x="19029741" y="8215425"/>
            <a:ext cx="1" cy="339872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7" name="Line"/>
          <p:cNvSpPr/>
          <p:nvPr/>
        </p:nvSpPr>
        <p:spPr>
          <a:xfrm flipV="1">
            <a:off x="21315740" y="4931985"/>
            <a:ext cx="1" cy="6809167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88" name="Customer Journey…"/>
          <p:cNvSpPr txBox="1"/>
          <p:nvPr/>
        </p:nvSpPr>
        <p:spPr>
          <a:xfrm>
            <a:off x="122765" y="-141818"/>
            <a:ext cx="6575085" cy="1816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80000"/>
              </a:lnSpc>
              <a:defRPr sz="55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Customer Journey </a:t>
            </a:r>
          </a:p>
          <a:p>
            <a:pPr defTabSz="825500">
              <a:lnSpc>
                <a:spcPct val="80000"/>
              </a:lnSpc>
              <a:defRPr sz="55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Two Weeks</a:t>
            </a:r>
          </a:p>
        </p:txBody>
      </p:sp>
      <p:sp>
        <p:nvSpPr>
          <p:cNvPr id="1789" name="Line"/>
          <p:cNvSpPr/>
          <p:nvPr/>
        </p:nvSpPr>
        <p:spPr>
          <a:xfrm>
            <a:off x="1439626" y="11646199"/>
            <a:ext cx="21504747" cy="1"/>
          </a:xfrm>
          <a:prstGeom prst="line">
            <a:avLst/>
          </a:prstGeom>
          <a:ln w="1016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0" name="Circle"/>
          <p:cNvSpPr/>
          <p:nvPr/>
        </p:nvSpPr>
        <p:spPr>
          <a:xfrm>
            <a:off x="11742725" y="11226800"/>
            <a:ext cx="838801" cy="838800"/>
          </a:xfrm>
          <a:prstGeom prst="ellipse">
            <a:avLst/>
          </a:prstGeom>
          <a:solidFill>
            <a:srgbClr val="005493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1" name="Circle"/>
          <p:cNvSpPr/>
          <p:nvPr/>
        </p:nvSpPr>
        <p:spPr>
          <a:xfrm>
            <a:off x="9471406" y="11226800"/>
            <a:ext cx="838801" cy="838800"/>
          </a:xfrm>
          <a:prstGeom prst="ellipse">
            <a:avLst/>
          </a:prstGeom>
          <a:solidFill>
            <a:srgbClr val="94D9F6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2" name="Circle"/>
          <p:cNvSpPr/>
          <p:nvPr/>
        </p:nvSpPr>
        <p:spPr>
          <a:xfrm>
            <a:off x="16298062" y="11226800"/>
            <a:ext cx="838801" cy="838800"/>
          </a:xfrm>
          <a:prstGeom prst="ellipse">
            <a:avLst/>
          </a:prstGeom>
          <a:solidFill>
            <a:srgbClr val="00365F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3" name="Circle"/>
          <p:cNvSpPr/>
          <p:nvPr/>
        </p:nvSpPr>
        <p:spPr>
          <a:xfrm>
            <a:off x="14014043" y="11226800"/>
            <a:ext cx="838801" cy="838800"/>
          </a:xfrm>
          <a:prstGeom prst="ellipse">
            <a:avLst/>
          </a:prstGeom>
          <a:solidFill>
            <a:srgbClr val="004275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4" name="Circle"/>
          <p:cNvSpPr/>
          <p:nvPr/>
        </p:nvSpPr>
        <p:spPr>
          <a:xfrm>
            <a:off x="4928768" y="11226800"/>
            <a:ext cx="838801" cy="838800"/>
          </a:xfrm>
          <a:prstGeom prst="ellipse">
            <a:avLst/>
          </a:prstGeom>
          <a:solidFill>
            <a:srgbClr val="34A5DA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5" name="Circle"/>
          <p:cNvSpPr/>
          <p:nvPr/>
        </p:nvSpPr>
        <p:spPr>
          <a:xfrm>
            <a:off x="2657449" y="11226800"/>
            <a:ext cx="838801" cy="838800"/>
          </a:xfrm>
          <a:prstGeom prst="ellipse">
            <a:avLst/>
          </a:prstGeom>
          <a:solidFill>
            <a:srgbClr val="94D9F6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6" name="Circle"/>
          <p:cNvSpPr/>
          <p:nvPr/>
        </p:nvSpPr>
        <p:spPr>
          <a:xfrm>
            <a:off x="18582079" y="11226800"/>
            <a:ext cx="838801" cy="838800"/>
          </a:xfrm>
          <a:prstGeom prst="ellipse">
            <a:avLst/>
          </a:prstGeom>
          <a:solidFill>
            <a:srgbClr val="FF2600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7" name="Circle"/>
          <p:cNvSpPr/>
          <p:nvPr/>
        </p:nvSpPr>
        <p:spPr>
          <a:xfrm>
            <a:off x="7200087" y="11226800"/>
            <a:ext cx="838801" cy="838800"/>
          </a:xfrm>
          <a:prstGeom prst="ellipse">
            <a:avLst/>
          </a:prstGeom>
          <a:solidFill>
            <a:srgbClr val="18679A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8" name="Circle"/>
          <p:cNvSpPr/>
          <p:nvPr/>
        </p:nvSpPr>
        <p:spPr>
          <a:xfrm>
            <a:off x="20878800" y="11226800"/>
            <a:ext cx="838800" cy="838800"/>
          </a:xfrm>
          <a:prstGeom prst="ellipse">
            <a:avLst/>
          </a:prstGeom>
          <a:solidFill>
            <a:srgbClr val="FF2600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799" name="Callout"/>
          <p:cNvSpPr/>
          <p:nvPr/>
        </p:nvSpPr>
        <p:spPr>
          <a:xfrm>
            <a:off x="250985" y="1870388"/>
            <a:ext cx="4907758" cy="290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0" y="0"/>
                </a:moveTo>
                <a:cubicBezTo>
                  <a:pt x="569" y="0"/>
                  <a:pt x="0" y="960"/>
                  <a:pt x="0" y="2143"/>
                </a:cubicBezTo>
                <a:lnTo>
                  <a:pt x="0" y="14983"/>
                </a:lnTo>
                <a:cubicBezTo>
                  <a:pt x="0" y="16165"/>
                  <a:pt x="569" y="17126"/>
                  <a:pt x="1270" y="17126"/>
                </a:cubicBezTo>
                <a:lnTo>
                  <a:pt x="11319" y="17126"/>
                </a:lnTo>
                <a:lnTo>
                  <a:pt x="12377" y="21600"/>
                </a:lnTo>
                <a:lnTo>
                  <a:pt x="13434" y="17126"/>
                </a:lnTo>
                <a:lnTo>
                  <a:pt x="20330" y="17126"/>
                </a:lnTo>
                <a:cubicBezTo>
                  <a:pt x="21031" y="17126"/>
                  <a:pt x="21600" y="16165"/>
                  <a:pt x="21600" y="14983"/>
                </a:cubicBezTo>
                <a:lnTo>
                  <a:pt x="21600" y="2143"/>
                </a:lnTo>
                <a:cubicBezTo>
                  <a:pt x="21600" y="960"/>
                  <a:pt x="21031" y="0"/>
                  <a:pt x="20330" y="0"/>
                </a:cubicBezTo>
                <a:lnTo>
                  <a:pt x="1270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0" name="Callout"/>
          <p:cNvSpPr/>
          <p:nvPr/>
        </p:nvSpPr>
        <p:spPr>
          <a:xfrm>
            <a:off x="2308899" y="4934659"/>
            <a:ext cx="4908154" cy="3362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0" y="0"/>
                </a:moveTo>
                <a:cubicBezTo>
                  <a:pt x="569" y="0"/>
                  <a:pt x="0" y="830"/>
                  <a:pt x="0" y="1853"/>
                </a:cubicBezTo>
                <a:lnTo>
                  <a:pt x="0" y="13667"/>
                </a:lnTo>
                <a:cubicBezTo>
                  <a:pt x="0" y="14690"/>
                  <a:pt x="569" y="15520"/>
                  <a:pt x="1270" y="15520"/>
                </a:cubicBezTo>
                <a:lnTo>
                  <a:pt x="12376" y="15520"/>
                </a:lnTo>
                <a:lnTo>
                  <a:pt x="13433" y="21600"/>
                </a:lnTo>
                <a:lnTo>
                  <a:pt x="14491" y="15520"/>
                </a:lnTo>
                <a:lnTo>
                  <a:pt x="20330" y="15520"/>
                </a:lnTo>
                <a:cubicBezTo>
                  <a:pt x="21031" y="15520"/>
                  <a:pt x="21600" y="14690"/>
                  <a:pt x="21600" y="13667"/>
                </a:cubicBezTo>
                <a:lnTo>
                  <a:pt x="21600" y="1853"/>
                </a:lnTo>
                <a:cubicBezTo>
                  <a:pt x="21600" y="830"/>
                  <a:pt x="21031" y="0"/>
                  <a:pt x="20330" y="0"/>
                </a:cubicBezTo>
                <a:lnTo>
                  <a:pt x="1270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127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pc="-144" sz="360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01" name="Callout"/>
          <p:cNvSpPr/>
          <p:nvPr/>
        </p:nvSpPr>
        <p:spPr>
          <a:xfrm>
            <a:off x="6790114" y="526631"/>
            <a:ext cx="4575573" cy="3130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2" y="0"/>
                </a:moveTo>
                <a:cubicBezTo>
                  <a:pt x="610" y="0"/>
                  <a:pt x="0" y="892"/>
                  <a:pt x="0" y="1991"/>
                </a:cubicBezTo>
                <a:lnTo>
                  <a:pt x="0" y="14678"/>
                </a:lnTo>
                <a:cubicBezTo>
                  <a:pt x="0" y="15777"/>
                  <a:pt x="610" y="16669"/>
                  <a:pt x="1362" y="16669"/>
                </a:cubicBezTo>
                <a:lnTo>
                  <a:pt x="2675" y="16669"/>
                </a:lnTo>
                <a:lnTo>
                  <a:pt x="3811" y="21600"/>
                </a:lnTo>
                <a:lnTo>
                  <a:pt x="4944" y="16669"/>
                </a:lnTo>
                <a:lnTo>
                  <a:pt x="20240" y="16669"/>
                </a:lnTo>
                <a:cubicBezTo>
                  <a:pt x="20992" y="16669"/>
                  <a:pt x="21600" y="15777"/>
                  <a:pt x="21600" y="14678"/>
                </a:cubicBezTo>
                <a:lnTo>
                  <a:pt x="21600" y="1991"/>
                </a:lnTo>
                <a:cubicBezTo>
                  <a:pt x="21600" y="892"/>
                  <a:pt x="20992" y="0"/>
                  <a:pt x="20240" y="0"/>
                </a:cubicBezTo>
                <a:lnTo>
                  <a:pt x="1362" y="0"/>
                </a:lnTo>
                <a:close/>
              </a:path>
            </a:pathLst>
          </a:custGeom>
          <a:solidFill>
            <a:srgbClr val="DDDDDD">
              <a:alpha val="88168"/>
            </a:srgbClr>
          </a:solidFill>
          <a:ln w="25400">
            <a:solidFill>
              <a:srgbClr val="000000">
                <a:alpha val="8816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2" name="Callout"/>
          <p:cNvSpPr/>
          <p:nvPr/>
        </p:nvSpPr>
        <p:spPr>
          <a:xfrm>
            <a:off x="8436782" y="3156659"/>
            <a:ext cx="4509295" cy="351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2" y="0"/>
                </a:moveTo>
                <a:cubicBezTo>
                  <a:pt x="619" y="0"/>
                  <a:pt x="0" y="795"/>
                  <a:pt x="0" y="1774"/>
                </a:cubicBezTo>
                <a:lnTo>
                  <a:pt x="0" y="13082"/>
                </a:lnTo>
                <a:cubicBezTo>
                  <a:pt x="0" y="14061"/>
                  <a:pt x="619" y="14855"/>
                  <a:pt x="1382" y="14855"/>
                </a:cubicBezTo>
                <a:lnTo>
                  <a:pt x="5992" y="14855"/>
                </a:lnTo>
                <a:lnTo>
                  <a:pt x="7142" y="21600"/>
                </a:lnTo>
                <a:lnTo>
                  <a:pt x="8294" y="14855"/>
                </a:lnTo>
                <a:lnTo>
                  <a:pt x="20220" y="14855"/>
                </a:lnTo>
                <a:cubicBezTo>
                  <a:pt x="20983" y="14855"/>
                  <a:pt x="21600" y="14061"/>
                  <a:pt x="21600" y="13082"/>
                </a:cubicBezTo>
                <a:lnTo>
                  <a:pt x="21600" y="1774"/>
                </a:lnTo>
                <a:cubicBezTo>
                  <a:pt x="21600" y="795"/>
                  <a:pt x="20983" y="0"/>
                  <a:pt x="20220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3" name="Callout"/>
          <p:cNvSpPr/>
          <p:nvPr/>
        </p:nvSpPr>
        <p:spPr>
          <a:xfrm>
            <a:off x="10226268" y="6315388"/>
            <a:ext cx="3146426" cy="3455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808"/>
                  <a:pt x="0" y="1804"/>
                </a:cubicBezTo>
                <a:lnTo>
                  <a:pt x="0" y="13299"/>
                </a:lnTo>
                <a:cubicBezTo>
                  <a:pt x="0" y="14295"/>
                  <a:pt x="887" y="15103"/>
                  <a:pt x="1981" y="15103"/>
                </a:cubicBezTo>
                <a:lnTo>
                  <a:pt x="11863" y="15103"/>
                </a:lnTo>
                <a:lnTo>
                  <a:pt x="13511" y="21600"/>
                </a:lnTo>
                <a:lnTo>
                  <a:pt x="15162" y="15103"/>
                </a:lnTo>
                <a:lnTo>
                  <a:pt x="19619" y="15103"/>
                </a:lnTo>
                <a:cubicBezTo>
                  <a:pt x="20713" y="15103"/>
                  <a:pt x="21600" y="14295"/>
                  <a:pt x="21600" y="13299"/>
                </a:cubicBezTo>
                <a:lnTo>
                  <a:pt x="21600" y="1804"/>
                </a:lnTo>
                <a:cubicBezTo>
                  <a:pt x="21600" y="808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4" name="Callout"/>
          <p:cNvSpPr/>
          <p:nvPr/>
        </p:nvSpPr>
        <p:spPr>
          <a:xfrm>
            <a:off x="13757653" y="5320941"/>
            <a:ext cx="3355182" cy="341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7" y="0"/>
                </a:moveTo>
                <a:cubicBezTo>
                  <a:pt x="832" y="0"/>
                  <a:pt x="0" y="817"/>
                  <a:pt x="0" y="1824"/>
                </a:cubicBezTo>
                <a:lnTo>
                  <a:pt x="0" y="14925"/>
                </a:lnTo>
                <a:cubicBezTo>
                  <a:pt x="0" y="15932"/>
                  <a:pt x="832" y="16749"/>
                  <a:pt x="1857" y="16749"/>
                </a:cubicBezTo>
                <a:lnTo>
                  <a:pt x="2736" y="16749"/>
                </a:lnTo>
                <a:lnTo>
                  <a:pt x="4282" y="21600"/>
                </a:lnTo>
                <a:lnTo>
                  <a:pt x="5828" y="16749"/>
                </a:lnTo>
                <a:lnTo>
                  <a:pt x="19745" y="16749"/>
                </a:lnTo>
                <a:cubicBezTo>
                  <a:pt x="20770" y="16749"/>
                  <a:pt x="21600" y="15932"/>
                  <a:pt x="21600" y="14925"/>
                </a:cubicBezTo>
                <a:lnTo>
                  <a:pt x="21600" y="1824"/>
                </a:lnTo>
                <a:cubicBezTo>
                  <a:pt x="21600" y="817"/>
                  <a:pt x="20770" y="0"/>
                  <a:pt x="19745" y="0"/>
                </a:cubicBezTo>
                <a:lnTo>
                  <a:pt x="1857" y="0"/>
                </a:lnTo>
                <a:close/>
              </a:path>
            </a:pathLst>
          </a:custGeom>
          <a:solidFill>
            <a:srgbClr val="DDDDDD">
              <a:alpha val="91061"/>
            </a:srgbClr>
          </a:solidFill>
          <a:ln w="25400">
            <a:solidFill>
              <a:srgbClr val="000000">
                <a:alpha val="91061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pc="-144" sz="360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05" name="Callout"/>
          <p:cNvSpPr/>
          <p:nvPr/>
        </p:nvSpPr>
        <p:spPr>
          <a:xfrm>
            <a:off x="12971621" y="743179"/>
            <a:ext cx="5314951" cy="3698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" y="0"/>
                </a:moveTo>
                <a:cubicBezTo>
                  <a:pt x="525" y="0"/>
                  <a:pt x="0" y="755"/>
                  <a:pt x="0" y="1685"/>
                </a:cubicBezTo>
                <a:lnTo>
                  <a:pt x="0" y="12427"/>
                </a:lnTo>
                <a:cubicBezTo>
                  <a:pt x="0" y="13358"/>
                  <a:pt x="525" y="14113"/>
                  <a:pt x="1173" y="14113"/>
                </a:cubicBezTo>
                <a:lnTo>
                  <a:pt x="14185" y="14113"/>
                </a:lnTo>
                <a:lnTo>
                  <a:pt x="15161" y="21600"/>
                </a:lnTo>
                <a:lnTo>
                  <a:pt x="16137" y="14113"/>
                </a:lnTo>
                <a:lnTo>
                  <a:pt x="20427" y="14113"/>
                </a:lnTo>
                <a:cubicBezTo>
                  <a:pt x="21075" y="14113"/>
                  <a:pt x="21600" y="13357"/>
                  <a:pt x="21600" y="12427"/>
                </a:cubicBezTo>
                <a:lnTo>
                  <a:pt x="21600" y="1685"/>
                </a:lnTo>
                <a:cubicBezTo>
                  <a:pt x="21600" y="755"/>
                  <a:pt x="21075" y="0"/>
                  <a:pt x="20427" y="0"/>
                </a:cubicBezTo>
                <a:lnTo>
                  <a:pt x="1173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6" name="Callout"/>
          <p:cNvSpPr/>
          <p:nvPr/>
        </p:nvSpPr>
        <p:spPr>
          <a:xfrm>
            <a:off x="17268049" y="3815085"/>
            <a:ext cx="3493295" cy="4471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3741"/>
                  <a:pt x="0" y="8355"/>
                </a:cubicBezTo>
                <a:cubicBezTo>
                  <a:pt x="0" y="12515"/>
                  <a:pt x="3936" y="15955"/>
                  <a:pt x="9082" y="16593"/>
                </a:cubicBezTo>
                <a:lnTo>
                  <a:pt x="10768" y="21600"/>
                </a:lnTo>
                <a:lnTo>
                  <a:pt x="12454" y="16600"/>
                </a:lnTo>
                <a:cubicBezTo>
                  <a:pt x="17631" y="15983"/>
                  <a:pt x="21600" y="12532"/>
                  <a:pt x="21600" y="8355"/>
                </a:cubicBezTo>
                <a:cubicBezTo>
                  <a:pt x="21600" y="3741"/>
                  <a:pt x="16765" y="0"/>
                  <a:pt x="10800" y="0"/>
                </a:cubicBezTo>
                <a:close/>
              </a:path>
            </a:pathLst>
          </a:custGeom>
          <a:solidFill>
            <a:srgbClr val="DDDDDD">
              <a:alpha val="82028"/>
            </a:srgbClr>
          </a:solidFill>
          <a:ln w="25400">
            <a:solidFill>
              <a:srgbClr val="000000">
                <a:alpha val="8202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7" name="Callout"/>
          <p:cNvSpPr/>
          <p:nvPr/>
        </p:nvSpPr>
        <p:spPr>
          <a:xfrm>
            <a:off x="19569093" y="709313"/>
            <a:ext cx="4555333" cy="4471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3741"/>
                  <a:pt x="0" y="8355"/>
                </a:cubicBezTo>
                <a:cubicBezTo>
                  <a:pt x="0" y="11906"/>
                  <a:pt x="2870" y="14931"/>
                  <a:pt x="6910" y="16140"/>
                </a:cubicBezTo>
                <a:lnTo>
                  <a:pt x="8258" y="21600"/>
                </a:lnTo>
                <a:lnTo>
                  <a:pt x="9483" y="16640"/>
                </a:lnTo>
                <a:cubicBezTo>
                  <a:pt x="9915" y="16681"/>
                  <a:pt x="10353" y="16708"/>
                  <a:pt x="10800" y="16708"/>
                </a:cubicBezTo>
                <a:cubicBezTo>
                  <a:pt x="16764" y="16708"/>
                  <a:pt x="21600" y="12968"/>
                  <a:pt x="21600" y="8355"/>
                </a:cubicBezTo>
                <a:cubicBezTo>
                  <a:pt x="21600" y="3741"/>
                  <a:pt x="16764" y="0"/>
                  <a:pt x="10800" y="0"/>
                </a:cubicBez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08" name="Circle"/>
          <p:cNvSpPr/>
          <p:nvPr/>
        </p:nvSpPr>
        <p:spPr>
          <a:xfrm>
            <a:off x="752449" y="11226800"/>
            <a:ext cx="838801" cy="838800"/>
          </a:xfrm>
          <a:prstGeom prst="ellipse">
            <a:avLst/>
          </a:prstGeom>
          <a:solidFill>
            <a:srgbClr val="D2D2D2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09" name="Circle"/>
          <p:cNvSpPr/>
          <p:nvPr/>
        </p:nvSpPr>
        <p:spPr>
          <a:xfrm>
            <a:off x="22850450" y="11226800"/>
            <a:ext cx="838801" cy="838800"/>
          </a:xfrm>
          <a:prstGeom prst="ellipse">
            <a:avLst/>
          </a:prstGeom>
          <a:solidFill>
            <a:srgbClr val="D2D2D2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0" name="Line"/>
          <p:cNvSpPr/>
          <p:nvPr/>
        </p:nvSpPr>
        <p:spPr>
          <a:xfrm>
            <a:off x="1112223" y="13043200"/>
            <a:ext cx="22099803" cy="1"/>
          </a:xfrm>
          <a:prstGeom prst="line">
            <a:avLst/>
          </a:prstGeom>
          <a:ln w="38100">
            <a:solidFill>
              <a:srgbClr val="535353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1" name="Line"/>
          <p:cNvSpPr/>
          <p:nvPr/>
        </p:nvSpPr>
        <p:spPr>
          <a:xfrm flipV="1">
            <a:off x="14457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2" name="Line"/>
          <p:cNvSpPr/>
          <p:nvPr/>
        </p:nvSpPr>
        <p:spPr>
          <a:xfrm flipV="1">
            <a:off x="167564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3" name="Line"/>
          <p:cNvSpPr/>
          <p:nvPr/>
        </p:nvSpPr>
        <p:spPr>
          <a:xfrm flipV="1">
            <a:off x="19029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4" name="Line"/>
          <p:cNvSpPr/>
          <p:nvPr/>
        </p:nvSpPr>
        <p:spPr>
          <a:xfrm flipV="1">
            <a:off x="21315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5" name="Line"/>
          <p:cNvSpPr/>
          <p:nvPr/>
        </p:nvSpPr>
        <p:spPr>
          <a:xfrm flipV="1">
            <a:off x="121336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6" name="Line"/>
          <p:cNvSpPr/>
          <p:nvPr/>
        </p:nvSpPr>
        <p:spPr>
          <a:xfrm flipV="1">
            <a:off x="98349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7" name="Line"/>
          <p:cNvSpPr/>
          <p:nvPr/>
        </p:nvSpPr>
        <p:spPr>
          <a:xfrm flipV="1">
            <a:off x="7599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8" name="Line"/>
          <p:cNvSpPr/>
          <p:nvPr/>
        </p:nvSpPr>
        <p:spPr>
          <a:xfrm flipV="1">
            <a:off x="5313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19" name="Line"/>
          <p:cNvSpPr/>
          <p:nvPr/>
        </p:nvSpPr>
        <p:spPr>
          <a:xfrm flipV="1">
            <a:off x="3027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20" name="Line"/>
          <p:cNvSpPr/>
          <p:nvPr/>
        </p:nvSpPr>
        <p:spPr>
          <a:xfrm flipV="1">
            <a:off x="1122740" y="12656150"/>
            <a:ext cx="1" cy="736002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21" name="Line"/>
          <p:cNvSpPr/>
          <p:nvPr/>
        </p:nvSpPr>
        <p:spPr>
          <a:xfrm flipV="1">
            <a:off x="23220740" y="12656150"/>
            <a:ext cx="1" cy="736002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822" name="Callout"/>
          <p:cNvSpPr/>
          <p:nvPr/>
        </p:nvSpPr>
        <p:spPr>
          <a:xfrm>
            <a:off x="21418346" y="5447155"/>
            <a:ext cx="2827339" cy="383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4" y="0"/>
                </a:moveTo>
                <a:cubicBezTo>
                  <a:pt x="988" y="0"/>
                  <a:pt x="0" y="729"/>
                  <a:pt x="0" y="1626"/>
                </a:cubicBezTo>
                <a:lnTo>
                  <a:pt x="0" y="14611"/>
                </a:lnTo>
                <a:cubicBezTo>
                  <a:pt x="0" y="15509"/>
                  <a:pt x="988" y="16235"/>
                  <a:pt x="2204" y="16235"/>
                </a:cubicBezTo>
                <a:lnTo>
                  <a:pt x="12422" y="16235"/>
                </a:lnTo>
                <a:lnTo>
                  <a:pt x="14260" y="21600"/>
                </a:lnTo>
                <a:lnTo>
                  <a:pt x="16094" y="16235"/>
                </a:lnTo>
                <a:lnTo>
                  <a:pt x="19396" y="16235"/>
                </a:lnTo>
                <a:cubicBezTo>
                  <a:pt x="20612" y="16235"/>
                  <a:pt x="21600" y="15509"/>
                  <a:pt x="21600" y="14611"/>
                </a:cubicBezTo>
                <a:lnTo>
                  <a:pt x="21600" y="1626"/>
                </a:lnTo>
                <a:cubicBezTo>
                  <a:pt x="21600" y="729"/>
                  <a:pt x="20612" y="0"/>
                  <a:pt x="19396" y="0"/>
                </a:cubicBezTo>
                <a:lnTo>
                  <a:pt x="2204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23" name="Callout"/>
          <p:cNvSpPr/>
          <p:nvPr/>
        </p:nvSpPr>
        <p:spPr>
          <a:xfrm>
            <a:off x="42132" y="7126039"/>
            <a:ext cx="3088879" cy="3794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020"/>
                  <a:pt x="0" y="8980"/>
                </a:cubicBezTo>
                <a:cubicBezTo>
                  <a:pt x="0" y="12924"/>
                  <a:pt x="3061" y="16268"/>
                  <a:pt x="7313" y="17475"/>
                </a:cubicBezTo>
                <a:lnTo>
                  <a:pt x="7954" y="21600"/>
                </a:lnTo>
                <a:lnTo>
                  <a:pt x="10427" y="17947"/>
                </a:lnTo>
                <a:cubicBezTo>
                  <a:pt x="10552" y="17950"/>
                  <a:pt x="10675" y="17963"/>
                  <a:pt x="10801" y="17963"/>
                </a:cubicBezTo>
                <a:cubicBezTo>
                  <a:pt x="16766" y="17963"/>
                  <a:pt x="21600" y="13940"/>
                  <a:pt x="21600" y="8980"/>
                </a:cubicBezTo>
                <a:cubicBezTo>
                  <a:pt x="21600" y="4020"/>
                  <a:pt x="16766" y="0"/>
                  <a:pt x="10801" y="0"/>
                </a:cubicBezTo>
                <a:close/>
              </a:path>
            </a:pathLst>
          </a:custGeom>
          <a:solidFill>
            <a:srgbClr val="DDDDDD">
              <a:alpha val="82028"/>
            </a:srgbClr>
          </a:solidFill>
          <a:ln w="25400">
            <a:solidFill>
              <a:srgbClr val="000000">
                <a:alpha val="8202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1824" name="j1    j2   j3        j4        j5     j6   j7        j8      j9           j10      j11"/>
          <p:cNvSpPr txBox="1"/>
          <p:nvPr/>
        </p:nvSpPr>
        <p:spPr>
          <a:xfrm>
            <a:off x="962620" y="12020700"/>
            <a:ext cx="22587546" cy="647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3400"/>
              </a:spcBef>
              <a:defRPr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j1		  j2			j3		      j4	  	    j5			  j6			j7		      j8		    j9		         j10		    j11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" name="Screenshot 2019-03-31 at 15.54.15.png" descr="Screenshot 2019-03-31 at 15.54.15.png"/>
          <p:cNvPicPr>
            <a:picLocks noChangeAspect="1"/>
          </p:cNvPicPr>
          <p:nvPr/>
        </p:nvPicPr>
        <p:blipFill>
          <a:blip r:embed="rId2">
            <a:extLst/>
          </a:blip>
          <a:srcRect l="0" t="3949" r="0" b="0"/>
          <a:stretch>
            <a:fillRect/>
          </a:stretch>
        </p:blipFill>
        <p:spPr>
          <a:xfrm>
            <a:off x="139700" y="0"/>
            <a:ext cx="24104577" cy="14176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8" name="Table 1"/>
          <p:cNvGraphicFramePr/>
          <p:nvPr/>
        </p:nvGraphicFramePr>
        <p:xfrm>
          <a:off x="393436" y="446200"/>
          <a:ext cx="22534464" cy="1167765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024103"/>
                <a:gridCol w="2277517"/>
                <a:gridCol w="2231293"/>
                <a:gridCol w="2266592"/>
                <a:gridCol w="2310832"/>
                <a:gridCol w="2290751"/>
                <a:gridCol w="2257806"/>
                <a:gridCol w="2288208"/>
                <a:gridCol w="2298960"/>
                <a:gridCol w="2351063"/>
              </a:tblGrid>
              <a:tr h="166732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 du Touchpoint /  Point de contact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431800" algn="ctr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9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</a:tr>
              <a:tr h="87887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Channel / Canal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10418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Interaction du client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87893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Interaction de la marque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2083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Avis du client perçu par le client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👍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😡 👎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😍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💚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⚠️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💬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😀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🙏 🔥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😄 📣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28644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Décalage avec le positionnement voulu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66030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Solutions et propositions d’amélioration
=
plan d’actions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UX"/>
          <p:cNvSpPr txBox="1"/>
          <p:nvPr/>
        </p:nvSpPr>
        <p:spPr>
          <a:xfrm>
            <a:off x="5856752" y="-503767"/>
            <a:ext cx="11171412" cy="1038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pc="-4200" sz="70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UX</a:t>
            </a:r>
          </a:p>
        </p:txBody>
      </p:sp>
      <p:sp>
        <p:nvSpPr>
          <p:cNvPr id="1831" name="Line"/>
          <p:cNvSpPr/>
          <p:nvPr/>
        </p:nvSpPr>
        <p:spPr>
          <a:xfrm>
            <a:off x="-2603082" y="14698564"/>
            <a:ext cx="6371069" cy="1556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9" fill="norm" stroke="1" extrusionOk="0">
                <a:moveTo>
                  <a:pt x="0" y="0"/>
                </a:moveTo>
                <a:cubicBezTo>
                  <a:pt x="2973" y="13920"/>
                  <a:pt x="6841" y="21600"/>
                  <a:pt x="10849" y="21539"/>
                </a:cubicBezTo>
                <a:cubicBezTo>
                  <a:pt x="14823" y="21478"/>
                  <a:pt x="18652" y="13806"/>
                  <a:pt x="21600" y="0"/>
                </a:cubicBezTo>
              </a:path>
            </a:pathLst>
          </a:custGeom>
          <a:ln w="469900">
            <a:solidFill>
              <a:srgbClr val="FFFFFF"/>
            </a:solidFill>
            <a:miter lim="400000"/>
            <a:headEnd type="oval"/>
            <a:tailEnd type="arrow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832" name="@kratiroff"/>
          <p:cNvSpPr txBox="1"/>
          <p:nvPr/>
        </p:nvSpPr>
        <p:spPr>
          <a:xfrm>
            <a:off x="10678260" y="12831233"/>
            <a:ext cx="4077346" cy="88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970">
              <a:lnSpc>
                <a:spcPct val="90000"/>
              </a:lnSpc>
              <a:spcBef>
                <a:spcPts val="1100"/>
              </a:spcBef>
              <a:defRPr b="1" sz="5200">
                <a:solidFill>
                  <a:srgbClr val="3F3F3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@kratiroff</a:t>
            </a:r>
          </a:p>
        </p:txBody>
      </p:sp>
      <p:pic>
        <p:nvPicPr>
          <p:cNvPr id="18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3281" y="7652186"/>
            <a:ext cx="14568387" cy="3255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6642" y="7311214"/>
            <a:ext cx="2802397" cy="2828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Oval 1"/>
          <p:cNvSpPr/>
          <p:nvPr/>
        </p:nvSpPr>
        <p:spPr>
          <a:xfrm>
            <a:off x="13125219" y="120415"/>
            <a:ext cx="6532507" cy="6532508"/>
          </a:xfrm>
          <a:prstGeom prst="ellipse">
            <a:avLst/>
          </a:prstGeom>
          <a:solidFill>
            <a:srgbClr val="3494BA">
              <a:alpha val="81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39" name="Oval 7"/>
          <p:cNvSpPr/>
          <p:nvPr/>
        </p:nvSpPr>
        <p:spPr>
          <a:xfrm>
            <a:off x="15778250" y="1617418"/>
            <a:ext cx="6532508" cy="6532508"/>
          </a:xfrm>
          <a:prstGeom prst="ellipse">
            <a:avLst/>
          </a:prstGeom>
          <a:solidFill>
            <a:srgbClr val="ACD7CA">
              <a:alpha val="68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0" name="Oval 8"/>
          <p:cNvSpPr/>
          <p:nvPr/>
        </p:nvSpPr>
        <p:spPr>
          <a:xfrm>
            <a:off x="16297394" y="4993813"/>
            <a:ext cx="6532508" cy="6532508"/>
          </a:xfrm>
          <a:prstGeom prst="ellipse">
            <a:avLst/>
          </a:prstGeom>
          <a:solidFill>
            <a:srgbClr val="AAA7BC">
              <a:alpha val="6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1" name="Oval 10"/>
          <p:cNvSpPr/>
          <p:nvPr/>
        </p:nvSpPr>
        <p:spPr>
          <a:xfrm>
            <a:off x="13546669" y="7096104"/>
            <a:ext cx="6532507" cy="6532507"/>
          </a:xfrm>
          <a:prstGeom prst="ellipse">
            <a:avLst/>
          </a:prstGeom>
          <a:solidFill>
            <a:srgbClr val="FFADD6">
              <a:alpha val="61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2" name="Oval 11"/>
          <p:cNvSpPr/>
          <p:nvPr/>
        </p:nvSpPr>
        <p:spPr>
          <a:xfrm>
            <a:off x="10976564" y="5118717"/>
            <a:ext cx="6532508" cy="6532508"/>
          </a:xfrm>
          <a:prstGeom prst="ellipse">
            <a:avLst/>
          </a:prstGeom>
          <a:solidFill>
            <a:srgbClr val="C9DD30">
              <a:alpha val="4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3" name="Oval 12"/>
          <p:cNvSpPr/>
          <p:nvPr/>
        </p:nvSpPr>
        <p:spPr>
          <a:xfrm>
            <a:off x="10461039" y="1862738"/>
            <a:ext cx="6532508" cy="6532508"/>
          </a:xfrm>
          <a:prstGeom prst="ellipse">
            <a:avLst/>
          </a:prstGeom>
          <a:solidFill>
            <a:srgbClr val="FF9300">
              <a:alpha val="54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4" name="TextBox 2"/>
          <p:cNvSpPr txBox="1"/>
          <p:nvPr/>
        </p:nvSpPr>
        <p:spPr>
          <a:xfrm>
            <a:off x="14813418" y="506554"/>
            <a:ext cx="3156110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1145" name="TextBox 13"/>
          <p:cNvSpPr txBox="1"/>
          <p:nvPr/>
        </p:nvSpPr>
        <p:spPr>
          <a:xfrm>
            <a:off x="19816545" y="3946764"/>
            <a:ext cx="2128104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WEB3</a:t>
            </a:r>
          </a:p>
        </p:txBody>
      </p:sp>
      <p:sp>
        <p:nvSpPr>
          <p:cNvPr id="1146" name="TextBox 14"/>
          <p:cNvSpPr txBox="1"/>
          <p:nvPr/>
        </p:nvSpPr>
        <p:spPr>
          <a:xfrm>
            <a:off x="20317778" y="8045645"/>
            <a:ext cx="1798227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1147" name="TextBox 15"/>
          <p:cNvSpPr txBox="1"/>
          <p:nvPr/>
        </p:nvSpPr>
        <p:spPr>
          <a:xfrm>
            <a:off x="15219551" y="11589133"/>
            <a:ext cx="3156755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Coding/IA</a:t>
            </a:r>
          </a:p>
        </p:txBody>
      </p:sp>
      <p:sp>
        <p:nvSpPr>
          <p:cNvPr id="1148" name="TextBox 16"/>
          <p:cNvSpPr txBox="1"/>
          <p:nvPr/>
        </p:nvSpPr>
        <p:spPr>
          <a:xfrm>
            <a:off x="11199948" y="8310741"/>
            <a:ext cx="2459271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product</a:t>
            </a:r>
          </a:p>
        </p:txBody>
      </p:sp>
      <p:sp>
        <p:nvSpPr>
          <p:cNvPr id="1149" name="TextBox 17"/>
          <p:cNvSpPr txBox="1"/>
          <p:nvPr/>
        </p:nvSpPr>
        <p:spPr>
          <a:xfrm>
            <a:off x="10415144" y="4408647"/>
            <a:ext cx="4697795" cy="9842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communication</a:t>
            </a:r>
          </a:p>
        </p:txBody>
      </p:sp>
      <p:sp>
        <p:nvSpPr>
          <p:cNvPr id="1150" name="TextBox 19"/>
          <p:cNvSpPr txBox="1"/>
          <p:nvPr/>
        </p:nvSpPr>
        <p:spPr>
          <a:xfrm>
            <a:off x="1465506" y="2225488"/>
            <a:ext cx="7312058" cy="4876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</a:t>
            </a:r>
          </a:p>
          <a:p>
            <a:pPr defTabSz="2438400"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evangelist</a:t>
            </a:r>
          </a:p>
          <a:p>
            <a:pPr defTabSz="2438400">
              <a:defRPr sz="5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2438400"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hubert@kratiroff.com</a:t>
            </a:r>
          </a:p>
        </p:txBody>
      </p:sp>
      <p:pic>
        <p:nvPicPr>
          <p:cNvPr id="11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22665" y="4557493"/>
            <a:ext cx="5331667" cy="533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copyleft.svg" descr="copyleft.sv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3584" y="8214240"/>
            <a:ext cx="2615902" cy="26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KN-logo.png" descr="KN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8609" y="125518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9" name="Group"/>
          <p:cNvGrpSpPr/>
          <p:nvPr/>
        </p:nvGrpSpPr>
        <p:grpSpPr>
          <a:xfrm>
            <a:off x="9748986" y="-8175"/>
            <a:ext cx="4878516" cy="13732351"/>
            <a:chOff x="0" y="0"/>
            <a:chExt cx="4878515" cy="13732349"/>
          </a:xfrm>
        </p:grpSpPr>
        <p:sp>
          <p:nvSpPr>
            <p:cNvPr id="1836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8FF5F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837" name="03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ln w="381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797979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03.</a:t>
              </a:r>
            </a:p>
          </p:txBody>
        </p:sp>
        <p:sp>
          <p:nvSpPr>
            <p:cNvPr id="1838" name="Value proposition…"/>
            <p:cNvSpPr txBox="1"/>
            <p:nvPr/>
          </p:nvSpPr>
          <p:spPr>
            <a:xfrm>
              <a:off x="779091" y="1285872"/>
              <a:ext cx="3430372" cy="21450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Value proposition 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Prototypage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MVP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Triangle"/>
          <p:cNvSpPr/>
          <p:nvPr/>
        </p:nvSpPr>
        <p:spPr>
          <a:xfrm>
            <a:off x="16675493" y="1580688"/>
            <a:ext cx="5455759" cy="5071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44" y="0"/>
                </a:moveTo>
                <a:lnTo>
                  <a:pt x="21600" y="21600"/>
                </a:lnTo>
                <a:lnTo>
                  <a:pt x="0" y="21509"/>
                </a:lnTo>
                <a:lnTo>
                  <a:pt x="9944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EE220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2" name="Triangle"/>
          <p:cNvSpPr/>
          <p:nvPr/>
        </p:nvSpPr>
        <p:spPr>
          <a:xfrm>
            <a:off x="16040493" y="1533507"/>
            <a:ext cx="5455759" cy="5119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83" y="0"/>
                </a:moveTo>
                <a:lnTo>
                  <a:pt x="21600" y="21600"/>
                </a:lnTo>
                <a:lnTo>
                  <a:pt x="0" y="21510"/>
                </a:lnTo>
                <a:lnTo>
                  <a:pt x="12283" y="0"/>
                </a:lnTo>
                <a:close/>
              </a:path>
            </a:pathLst>
          </a:custGeom>
          <a:solidFill>
            <a:srgbClr val="B517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EE220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3" name="MVP"/>
          <p:cNvSpPr txBox="1"/>
          <p:nvPr/>
        </p:nvSpPr>
        <p:spPr>
          <a:xfrm>
            <a:off x="39420" y="-1902631"/>
            <a:ext cx="13715257" cy="10477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4800" sz="60000">
                <a:solidFill>
                  <a:srgbClr val="5E5E5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MVP</a:t>
            </a:r>
          </a:p>
        </p:txBody>
      </p:sp>
      <p:sp>
        <p:nvSpPr>
          <p:cNvPr id="1844" name="minimum viable product"/>
          <p:cNvSpPr txBox="1"/>
          <p:nvPr/>
        </p:nvSpPr>
        <p:spPr>
          <a:xfrm>
            <a:off x="-470097" y="7785100"/>
            <a:ext cx="25212521" cy="3530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1583" sz="19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minimum viable product</a:t>
            </a:r>
          </a:p>
        </p:txBody>
      </p:sp>
      <p:pic>
        <p:nvPicPr>
          <p:cNvPr id="18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2915" y="12448263"/>
            <a:ext cx="2579800" cy="842735"/>
          </a:xfrm>
          <a:prstGeom prst="rect">
            <a:avLst/>
          </a:prstGeom>
          <a:ln w="12700">
            <a:miter lim="400000"/>
          </a:ln>
        </p:spPr>
      </p:pic>
      <p:sp>
        <p:nvSpPr>
          <p:cNvPr id="1846" name="Triangle"/>
          <p:cNvSpPr/>
          <p:nvPr/>
        </p:nvSpPr>
        <p:spPr>
          <a:xfrm>
            <a:off x="17242240" y="1488421"/>
            <a:ext cx="4457212" cy="5151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92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9292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7" name="Line"/>
          <p:cNvSpPr/>
          <p:nvPr/>
        </p:nvSpPr>
        <p:spPr>
          <a:xfrm>
            <a:off x="17484676" y="5932427"/>
            <a:ext cx="4457213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848" name="Line"/>
          <p:cNvSpPr/>
          <p:nvPr/>
        </p:nvSpPr>
        <p:spPr>
          <a:xfrm>
            <a:off x="17990404" y="4611627"/>
            <a:ext cx="2986285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849" name="Line"/>
          <p:cNvSpPr/>
          <p:nvPr/>
        </p:nvSpPr>
        <p:spPr>
          <a:xfrm>
            <a:off x="18388857" y="3595627"/>
            <a:ext cx="2186026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850" name="Qualité"/>
          <p:cNvSpPr txBox="1"/>
          <p:nvPr/>
        </p:nvSpPr>
        <p:spPr>
          <a:xfrm>
            <a:off x="18622638" y="5102761"/>
            <a:ext cx="1074116" cy="46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Qualité</a:t>
            </a:r>
          </a:p>
        </p:txBody>
      </p:sp>
      <p:sp>
        <p:nvSpPr>
          <p:cNvPr id="1851" name="Fonctionnalités"/>
          <p:cNvSpPr txBox="1"/>
          <p:nvPr/>
        </p:nvSpPr>
        <p:spPr>
          <a:xfrm>
            <a:off x="18066684" y="6042562"/>
            <a:ext cx="2186026" cy="4613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Fonctionnalités</a:t>
            </a:r>
          </a:p>
        </p:txBody>
      </p:sp>
      <p:sp>
        <p:nvSpPr>
          <p:cNvPr id="1852" name="Utilisable"/>
          <p:cNvSpPr txBox="1"/>
          <p:nvPr/>
        </p:nvSpPr>
        <p:spPr>
          <a:xfrm>
            <a:off x="18478926" y="3883562"/>
            <a:ext cx="1361542" cy="4613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Utilisable</a:t>
            </a:r>
          </a:p>
        </p:txBody>
      </p:sp>
      <p:sp>
        <p:nvSpPr>
          <p:cNvPr id="1853" name="Design"/>
          <p:cNvSpPr txBox="1"/>
          <p:nvPr/>
        </p:nvSpPr>
        <p:spPr>
          <a:xfrm>
            <a:off x="18631173" y="2994561"/>
            <a:ext cx="1057048" cy="46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Design</a:t>
            </a:r>
          </a:p>
        </p:txBody>
      </p:sp>
      <p:sp>
        <p:nvSpPr>
          <p:cNvPr id="1854" name="MVP   MVP  MVP"/>
          <p:cNvSpPr txBox="1"/>
          <p:nvPr/>
        </p:nvSpPr>
        <p:spPr>
          <a:xfrm rot="18060000">
            <a:off x="15498031" y="4561233"/>
            <a:ext cx="3868929" cy="6595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MVP   MVP  MVP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" name="figma.png" descr="figma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849" y="-9596"/>
            <a:ext cx="24439698" cy="13735192"/>
          </a:xfrm>
          <a:prstGeom prst="rect">
            <a:avLst/>
          </a:prstGeom>
          <a:ln w="12700">
            <a:miter lim="400000"/>
          </a:ln>
        </p:spPr>
      </p:pic>
      <p:sp>
        <p:nvSpPr>
          <p:cNvPr id="1857" name="FIGMA"/>
          <p:cNvSpPr txBox="1"/>
          <p:nvPr/>
        </p:nvSpPr>
        <p:spPr>
          <a:xfrm>
            <a:off x="1550797" y="2533650"/>
            <a:ext cx="20317206" cy="1012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4632" sz="579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FIGMA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467" y="-292100"/>
            <a:ext cx="16256001" cy="1145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4364" y="4107815"/>
            <a:ext cx="8328237" cy="4164119"/>
          </a:xfrm>
          <a:prstGeom prst="rect">
            <a:avLst/>
          </a:prstGeom>
          <a:ln w="12700">
            <a:miter lim="400000"/>
          </a:ln>
        </p:spPr>
      </p:pic>
      <p:sp>
        <p:nvSpPr>
          <p:cNvPr id="1863" name="Prototypage Wireframing"/>
          <p:cNvSpPr txBox="1"/>
          <p:nvPr/>
        </p:nvSpPr>
        <p:spPr>
          <a:xfrm>
            <a:off x="16279086" y="-35029"/>
            <a:ext cx="7820076" cy="27951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70000"/>
              </a:lnSpc>
              <a:defRPr sz="1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Prototypage</a:t>
            </a:r>
            <a:br/>
            <a:r>
              <a:t>Wireframing</a:t>
            </a:r>
          </a:p>
        </p:txBody>
      </p:sp>
      <p:sp>
        <p:nvSpPr>
          <p:cNvPr id="1864" name="Value…"/>
          <p:cNvSpPr txBox="1"/>
          <p:nvPr/>
        </p:nvSpPr>
        <p:spPr>
          <a:xfrm>
            <a:off x="10237218" y="7325359"/>
            <a:ext cx="13648912" cy="6421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 defTabSz="825500">
              <a:lnSpc>
                <a:spcPct val="60000"/>
              </a:lnSpc>
              <a:defRPr spc="-1824" sz="22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Value</a:t>
            </a:r>
          </a:p>
          <a:p>
            <a:pPr algn="r" defTabSz="825500">
              <a:lnSpc>
                <a:spcPct val="60000"/>
              </a:lnSpc>
              <a:defRPr spc="-1824" sz="22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Proposition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8565" y="1167460"/>
            <a:ext cx="17959595" cy="11381080"/>
          </a:xfrm>
          <a:prstGeom prst="rect">
            <a:avLst/>
          </a:prstGeom>
          <a:ln w="12700">
            <a:miter lim="400000"/>
          </a:ln>
        </p:spPr>
      </p:pic>
      <p:sp>
        <p:nvSpPr>
          <p:cNvPr id="1867" name="Prototypage Wireframing"/>
          <p:cNvSpPr txBox="1"/>
          <p:nvPr/>
        </p:nvSpPr>
        <p:spPr>
          <a:xfrm>
            <a:off x="16279086" y="-35029"/>
            <a:ext cx="7820076" cy="27951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70000"/>
              </a:lnSpc>
              <a:defRPr sz="1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Prototypage</a:t>
            </a:r>
            <a:br/>
            <a:r>
              <a:t>Wireframing</a:t>
            </a:r>
          </a:p>
        </p:txBody>
      </p:sp>
      <p:pic>
        <p:nvPicPr>
          <p:cNvPr id="18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4221" y="-686640"/>
            <a:ext cx="8496560" cy="6499869"/>
          </a:xfrm>
          <a:prstGeom prst="rect">
            <a:avLst/>
          </a:prstGeom>
          <a:ln w="12700">
            <a:miter lim="400000"/>
          </a:ln>
        </p:spPr>
      </p:pic>
      <p:sp>
        <p:nvSpPr>
          <p:cNvPr id="1869" name="Value…"/>
          <p:cNvSpPr txBox="1"/>
          <p:nvPr/>
        </p:nvSpPr>
        <p:spPr>
          <a:xfrm>
            <a:off x="106300" y="6029959"/>
            <a:ext cx="16617029" cy="77825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825500">
              <a:lnSpc>
                <a:spcPct val="60000"/>
              </a:lnSpc>
              <a:defRPr spc="-2224" sz="27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Value</a:t>
            </a:r>
          </a:p>
          <a:p>
            <a:pPr defTabSz="825500">
              <a:lnSpc>
                <a:spcPct val="60000"/>
              </a:lnSpc>
              <a:defRPr spc="-2224" sz="27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Proposition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4" name="Group"/>
          <p:cNvGrpSpPr/>
          <p:nvPr/>
        </p:nvGrpSpPr>
        <p:grpSpPr>
          <a:xfrm>
            <a:off x="14625786" y="-8175"/>
            <a:ext cx="4878516" cy="13732351"/>
            <a:chOff x="0" y="0"/>
            <a:chExt cx="4878515" cy="13732349"/>
          </a:xfrm>
        </p:grpSpPr>
        <p:sp>
          <p:nvSpPr>
            <p:cNvPr id="1871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67E9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872" name="04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04.</a:t>
              </a:r>
            </a:p>
          </p:txBody>
        </p:sp>
        <p:sp>
          <p:nvSpPr>
            <p:cNvPr id="1873" name="Content Calendar by audience…"/>
            <p:cNvSpPr txBox="1"/>
            <p:nvPr/>
          </p:nvSpPr>
          <p:spPr>
            <a:xfrm>
              <a:off x="779091" y="1285872"/>
              <a:ext cx="3370023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Content Calendar</a:t>
              </a:r>
              <a:br/>
              <a:r>
                <a:t>by audience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by channel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Budget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CAC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I-want-to-go…"/>
          <p:cNvSpPr/>
          <p:nvPr/>
        </p:nvSpPr>
        <p:spPr>
          <a:xfrm>
            <a:off x="5055715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DB4437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go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  <a:br/>
            <a:r>
              <a:rPr sz="3800"/>
              <a:t>B1: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B5:</a:t>
            </a:r>
          </a:p>
        </p:txBody>
      </p:sp>
      <p:sp>
        <p:nvSpPr>
          <p:cNvPr id="1877" name="Information"/>
          <p:cNvSpPr txBox="1"/>
          <p:nvPr/>
        </p:nvSpPr>
        <p:spPr>
          <a:xfrm>
            <a:off x="1961618" y="12122130"/>
            <a:ext cx="276735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defTabSz="2438400">
              <a:lnSpc>
                <a:spcPct val="70000"/>
              </a:lnSpc>
              <a:defRPr spc="-164" sz="4100">
                <a:solidFill>
                  <a:srgbClr val="4385F5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1878" name="Action Decision"/>
          <p:cNvSpPr txBox="1"/>
          <p:nvPr/>
        </p:nvSpPr>
        <p:spPr>
          <a:xfrm>
            <a:off x="12399833" y="11873210"/>
            <a:ext cx="2096174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F4B4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Action</a:t>
            </a:r>
            <a:br/>
            <a:r>
              <a:t>Decision</a:t>
            </a:r>
          </a:p>
        </p:txBody>
      </p:sp>
      <p:sp>
        <p:nvSpPr>
          <p:cNvPr id="1879" name="Purchase…"/>
          <p:cNvSpPr txBox="1"/>
          <p:nvPr/>
        </p:nvSpPr>
        <p:spPr>
          <a:xfrm>
            <a:off x="16358035" y="11977231"/>
            <a:ext cx="2929294" cy="1950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Purchase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Promotion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Sales-Saving</a:t>
            </a:r>
          </a:p>
        </p:txBody>
      </p:sp>
      <p:sp>
        <p:nvSpPr>
          <p:cNvPr id="1880" name="Direction…"/>
          <p:cNvSpPr txBox="1"/>
          <p:nvPr/>
        </p:nvSpPr>
        <p:spPr>
          <a:xfrm>
            <a:off x="7454354" y="11873210"/>
            <a:ext cx="2220100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Direction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Hours</a:t>
            </a:r>
          </a:p>
        </p:txBody>
      </p:sp>
      <p:sp>
        <p:nvSpPr>
          <p:cNvPr id="1881" name="I-want-to-know…"/>
          <p:cNvSpPr/>
          <p:nvPr/>
        </p:nvSpPr>
        <p:spPr>
          <a:xfrm>
            <a:off x="162408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4385F5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know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A5:</a:t>
            </a:r>
          </a:p>
        </p:txBody>
      </p:sp>
      <p:sp>
        <p:nvSpPr>
          <p:cNvPr id="1882" name="I-want-to-do…"/>
          <p:cNvSpPr/>
          <p:nvPr/>
        </p:nvSpPr>
        <p:spPr>
          <a:xfrm>
            <a:off x="9949021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F4B4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do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C5:</a:t>
            </a:r>
          </a:p>
        </p:txBody>
      </p:sp>
      <p:sp>
        <p:nvSpPr>
          <p:cNvPr id="1883" name="I-want-to-buy…"/>
          <p:cNvSpPr/>
          <p:nvPr/>
        </p:nvSpPr>
        <p:spPr>
          <a:xfrm>
            <a:off x="14842328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0E9E59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buy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D5:</a:t>
            </a:r>
          </a:p>
        </p:txBody>
      </p:sp>
      <p:sp>
        <p:nvSpPr>
          <p:cNvPr id="1884" name="I-want-to-???…"/>
          <p:cNvSpPr/>
          <p:nvPr/>
        </p:nvSpPr>
        <p:spPr>
          <a:xfrm>
            <a:off x="19735634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627072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6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???</a:t>
            </a:r>
          </a:p>
          <a:p>
            <a:pPr algn="ctr" defTabSz="2438400">
              <a:lnSpc>
                <a:spcPct val="80000"/>
              </a:lnSpc>
              <a:defRPr sz="6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E1: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E2: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E3: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E4: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E5:</a:t>
            </a:r>
          </a:p>
        </p:txBody>
      </p:sp>
      <p:sp>
        <p:nvSpPr>
          <p:cNvPr id="1885" name="???"/>
          <p:cNvSpPr txBox="1"/>
          <p:nvPr/>
        </p:nvSpPr>
        <p:spPr>
          <a:xfrm>
            <a:off x="23205528" y="11977231"/>
            <a:ext cx="975107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 defTabSz="2438400">
              <a:lnSpc>
                <a:spcPct val="70000"/>
              </a:lnSpc>
              <a:defRPr spc="-164" sz="41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Titre 3"/>
          <p:cNvSpPr txBox="1"/>
          <p:nvPr>
            <p:ph type="title"/>
          </p:nvPr>
        </p:nvSpPr>
        <p:spPr>
          <a:xfrm>
            <a:off x="7" y="76202"/>
            <a:ext cx="24384005" cy="2952001"/>
          </a:xfrm>
          <a:prstGeom prst="rect">
            <a:avLst/>
          </a:prstGeom>
        </p:spPr>
        <p:txBody>
          <a:bodyPr/>
          <a:lstStyle/>
          <a:p>
            <a:pPr/>
            <a:r>
              <a:t>POESM</a:t>
            </a:r>
          </a:p>
        </p:txBody>
      </p:sp>
      <p:sp>
        <p:nvSpPr>
          <p:cNvPr id="1888" name="Espace réservé du contenu 4"/>
          <p:cNvSpPr txBox="1"/>
          <p:nvPr>
            <p:ph type="body" idx="1"/>
          </p:nvPr>
        </p:nvSpPr>
        <p:spPr>
          <a:xfrm>
            <a:off x="304799" y="2529426"/>
            <a:ext cx="23774401" cy="10922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300"/>
              </a:spcBef>
              <a:defRPr sz="9600"/>
            </a:pPr>
            <a:r>
              <a:t>Paid Media</a:t>
            </a:r>
          </a:p>
          <a:p>
            <a:pPr>
              <a:spcBef>
                <a:spcPts val="2300"/>
              </a:spcBef>
              <a:defRPr sz="9600"/>
            </a:pPr>
            <a:r>
              <a:t>Owned Media</a:t>
            </a:r>
          </a:p>
          <a:p>
            <a:pPr>
              <a:spcBef>
                <a:spcPts val="2300"/>
              </a:spcBef>
              <a:defRPr sz="9600"/>
            </a:pPr>
            <a:r>
              <a:t>Earned Social</a:t>
            </a:r>
          </a:p>
          <a:p>
            <a:pPr>
              <a:spcBef>
                <a:spcPts val="2300"/>
              </a:spcBef>
              <a:defRPr sz="9600"/>
            </a:pPr>
            <a:r>
              <a:t>Shared Social</a:t>
            </a:r>
          </a:p>
          <a:p>
            <a:pPr>
              <a:spcBef>
                <a:spcPts val="2300"/>
              </a:spcBef>
              <a:defRPr sz="9600"/>
            </a:pPr>
            <a:r>
              <a:t>Managed Marketing</a:t>
            </a:r>
          </a:p>
        </p:txBody>
      </p:sp>
      <p:grpSp>
        <p:nvGrpSpPr>
          <p:cNvPr id="1891" name="Heart 1"/>
          <p:cNvGrpSpPr/>
          <p:nvPr/>
        </p:nvGrpSpPr>
        <p:grpSpPr>
          <a:xfrm>
            <a:off x="11148306" y="1809033"/>
            <a:ext cx="12934699" cy="12362788"/>
            <a:chOff x="0" y="0"/>
            <a:chExt cx="12934698" cy="12362786"/>
          </a:xfrm>
        </p:grpSpPr>
        <p:sp>
          <p:nvSpPr>
            <p:cNvPr id="1889" name="Shape"/>
            <p:cNvSpPr/>
            <p:nvPr/>
          </p:nvSpPr>
          <p:spPr>
            <a:xfrm rot="1025848">
              <a:off x="1191018" y="1337145"/>
              <a:ext cx="10552664" cy="9688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657" h="15999" fill="norm" stroke="1" extrusionOk="0">
                  <a:moveTo>
                    <a:pt x="5328" y="3849"/>
                  </a:moveTo>
                  <a:cubicBezTo>
                    <a:pt x="7532" y="-5601"/>
                    <a:pt x="16128" y="3849"/>
                    <a:pt x="5328" y="15999"/>
                  </a:cubicBezTo>
                  <a:cubicBezTo>
                    <a:pt x="-5472" y="3849"/>
                    <a:pt x="3124" y="-5601"/>
                    <a:pt x="5328" y="3849"/>
                  </a:cubicBezTo>
                  <a:close/>
                </a:path>
              </a:pathLst>
            </a:cu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90" name="Empreinte…"/>
            <p:cNvSpPr txBox="1"/>
            <p:nvPr/>
          </p:nvSpPr>
          <p:spPr>
            <a:xfrm rot="1025848">
              <a:off x="3113293" y="4378808"/>
              <a:ext cx="6984188" cy="270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b="1" sz="8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Empreinte</a:t>
              </a:r>
            </a:p>
            <a:p>
              <a:pPr algn="ctr" defTabSz="2438400">
                <a:defRPr b="1" sz="8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Digitale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Screen-Shot -  2024-06-02 at 14.31.08.jpg" descr="Screen-Shot -  2024-06-02 at 14.31.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864" y="-9878"/>
            <a:ext cx="25584264" cy="1373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1885" y="-379230"/>
            <a:ext cx="19124418" cy="150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CX PLATEFORM"/>
          <p:cNvSpPr txBox="1"/>
          <p:nvPr/>
        </p:nvSpPr>
        <p:spPr>
          <a:xfrm>
            <a:off x="824329" y="8552180"/>
            <a:ext cx="10533940" cy="56347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471" sz="23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CX</a:t>
            </a:r>
            <a:br/>
            <a:r>
              <a:t>PLATEFORM</a:t>
            </a:r>
          </a:p>
        </p:txBody>
      </p:sp>
      <p:sp>
        <p:nvSpPr>
          <p:cNvPr id="1158" name="METAVERS"/>
          <p:cNvSpPr txBox="1"/>
          <p:nvPr/>
        </p:nvSpPr>
        <p:spPr>
          <a:xfrm>
            <a:off x="15175329" y="10482580"/>
            <a:ext cx="8623250" cy="3017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436" sz="218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METAVERS</a:t>
            </a:r>
          </a:p>
        </p:txBody>
      </p:sp>
      <p:sp>
        <p:nvSpPr>
          <p:cNvPr id="1159" name="UX"/>
          <p:cNvSpPr txBox="1"/>
          <p:nvPr/>
        </p:nvSpPr>
        <p:spPr>
          <a:xfrm>
            <a:off x="5294729" y="1706880"/>
            <a:ext cx="2512950" cy="3017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218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UX</a:t>
            </a:r>
          </a:p>
        </p:txBody>
      </p:sp>
      <p:sp>
        <p:nvSpPr>
          <p:cNvPr id="1160" name="EX"/>
          <p:cNvSpPr txBox="1"/>
          <p:nvPr/>
        </p:nvSpPr>
        <p:spPr>
          <a:xfrm>
            <a:off x="900529" y="360680"/>
            <a:ext cx="1544054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EX</a:t>
            </a:r>
          </a:p>
        </p:txBody>
      </p:sp>
      <p:sp>
        <p:nvSpPr>
          <p:cNvPr id="1161" name="LIQUID EXPECTATION"/>
          <p:cNvSpPr txBox="1"/>
          <p:nvPr/>
        </p:nvSpPr>
        <p:spPr>
          <a:xfrm>
            <a:off x="11543129" y="360680"/>
            <a:ext cx="6985992" cy="34630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LIQUID</a:t>
            </a:r>
            <a:br/>
            <a:r>
              <a:t>EXPECTATION</a:t>
            </a:r>
          </a:p>
        </p:txBody>
      </p:sp>
      <p:sp>
        <p:nvSpPr>
          <p:cNvPr id="1162" name="FOM"/>
          <p:cNvSpPr txBox="1"/>
          <p:nvPr/>
        </p:nvSpPr>
        <p:spPr>
          <a:xfrm>
            <a:off x="14311729" y="6391147"/>
            <a:ext cx="2570125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FOM</a:t>
            </a:r>
          </a:p>
        </p:txBody>
      </p:sp>
      <p:sp>
        <p:nvSpPr>
          <p:cNvPr id="1163" name="PERSONA"/>
          <p:cNvSpPr txBox="1"/>
          <p:nvPr/>
        </p:nvSpPr>
        <p:spPr>
          <a:xfrm>
            <a:off x="773529" y="3967480"/>
            <a:ext cx="5048454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423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PERSONA</a:t>
            </a:r>
          </a:p>
        </p:txBody>
      </p:sp>
      <p:sp>
        <p:nvSpPr>
          <p:cNvPr id="1164" name="VOC"/>
          <p:cNvSpPr txBox="1"/>
          <p:nvPr/>
        </p:nvSpPr>
        <p:spPr>
          <a:xfrm>
            <a:off x="12889329" y="3688080"/>
            <a:ext cx="2369567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VOC</a:t>
            </a:r>
          </a:p>
        </p:txBody>
      </p:sp>
      <p:sp>
        <p:nvSpPr>
          <p:cNvPr id="1165" name="HYBRID"/>
          <p:cNvSpPr txBox="1"/>
          <p:nvPr/>
        </p:nvSpPr>
        <p:spPr>
          <a:xfrm>
            <a:off x="3224629" y="5622291"/>
            <a:ext cx="4153104" cy="2032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HYBRID</a:t>
            </a:r>
          </a:p>
        </p:txBody>
      </p:sp>
      <p:sp>
        <p:nvSpPr>
          <p:cNvPr id="1166" name="FOW"/>
          <p:cNvSpPr txBox="1"/>
          <p:nvPr/>
        </p:nvSpPr>
        <p:spPr>
          <a:xfrm>
            <a:off x="12946594" y="8244841"/>
            <a:ext cx="1427354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40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FOW</a:t>
            </a:r>
          </a:p>
        </p:txBody>
      </p:sp>
      <p:sp>
        <p:nvSpPr>
          <p:cNvPr id="1167" name="ENGAGEMENT"/>
          <p:cNvSpPr txBox="1"/>
          <p:nvPr/>
        </p:nvSpPr>
        <p:spPr>
          <a:xfrm>
            <a:off x="2592671" y="7286298"/>
            <a:ext cx="3674746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09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ENGAGEMENT</a:t>
            </a:r>
          </a:p>
        </p:txBody>
      </p:sp>
      <p:sp>
        <p:nvSpPr>
          <p:cNvPr id="1168" name="PERVASION"/>
          <p:cNvSpPr txBox="1"/>
          <p:nvPr/>
        </p:nvSpPr>
        <p:spPr>
          <a:xfrm>
            <a:off x="5412071" y="981712"/>
            <a:ext cx="1794511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PERVASION</a:t>
            </a:r>
          </a:p>
        </p:txBody>
      </p:sp>
      <p:sp>
        <p:nvSpPr>
          <p:cNvPr id="1169" name="INBOUND MARKETING"/>
          <p:cNvSpPr txBox="1"/>
          <p:nvPr/>
        </p:nvSpPr>
        <p:spPr>
          <a:xfrm>
            <a:off x="5403604" y="350945"/>
            <a:ext cx="317824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INBOUND MARKETING</a:t>
            </a:r>
          </a:p>
        </p:txBody>
      </p:sp>
      <p:sp>
        <p:nvSpPr>
          <p:cNvPr id="1170" name="DISRUPTION"/>
          <p:cNvSpPr txBox="1"/>
          <p:nvPr/>
        </p:nvSpPr>
        <p:spPr>
          <a:xfrm>
            <a:off x="2681583" y="1722629"/>
            <a:ext cx="185718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DISRUPTION</a:t>
            </a:r>
          </a:p>
        </p:txBody>
      </p:sp>
      <p:sp>
        <p:nvSpPr>
          <p:cNvPr id="1171" name="MARKETING"/>
          <p:cNvSpPr txBox="1"/>
          <p:nvPr/>
        </p:nvSpPr>
        <p:spPr>
          <a:xfrm>
            <a:off x="2681583" y="2347469"/>
            <a:ext cx="181273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1172" name="VUCA"/>
          <p:cNvSpPr txBox="1"/>
          <p:nvPr/>
        </p:nvSpPr>
        <p:spPr>
          <a:xfrm>
            <a:off x="2681583" y="2992629"/>
            <a:ext cx="970853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VUCA</a:t>
            </a:r>
          </a:p>
        </p:txBody>
      </p:sp>
      <p:sp>
        <p:nvSpPr>
          <p:cNvPr id="1173" name="BLOCKCHAIN"/>
          <p:cNvSpPr txBox="1"/>
          <p:nvPr/>
        </p:nvSpPr>
        <p:spPr>
          <a:xfrm>
            <a:off x="8127343" y="3973069"/>
            <a:ext cx="1964754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BLOCKCHAIN</a:t>
            </a:r>
          </a:p>
        </p:txBody>
      </p:sp>
      <p:sp>
        <p:nvSpPr>
          <p:cNvPr id="1174" name="NBIC"/>
          <p:cNvSpPr txBox="1"/>
          <p:nvPr/>
        </p:nvSpPr>
        <p:spPr>
          <a:xfrm>
            <a:off x="8127343" y="4618229"/>
            <a:ext cx="1226478" cy="9220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52" sz="53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NBIC</a:t>
            </a:r>
          </a:p>
        </p:txBody>
      </p:sp>
      <p:sp>
        <p:nvSpPr>
          <p:cNvPr id="1175" name="GAMIFICATION"/>
          <p:cNvSpPr txBox="1"/>
          <p:nvPr/>
        </p:nvSpPr>
        <p:spPr>
          <a:xfrm>
            <a:off x="11627463" y="5502149"/>
            <a:ext cx="2128775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GAMIFICATION</a:t>
            </a:r>
          </a:p>
        </p:txBody>
      </p:sp>
      <p:sp>
        <p:nvSpPr>
          <p:cNvPr id="1176" name="SBTI"/>
          <p:cNvSpPr txBox="1"/>
          <p:nvPr/>
        </p:nvSpPr>
        <p:spPr>
          <a:xfrm>
            <a:off x="12897463" y="6147309"/>
            <a:ext cx="846837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SBTI</a:t>
            </a:r>
          </a:p>
        </p:txBody>
      </p:sp>
      <p:sp>
        <p:nvSpPr>
          <p:cNvPr id="1177" name="CONTENT STRATEGY"/>
          <p:cNvSpPr txBox="1"/>
          <p:nvPr/>
        </p:nvSpPr>
        <p:spPr>
          <a:xfrm>
            <a:off x="12996522" y="9212581"/>
            <a:ext cx="284042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CONTENT STRATEGY</a:t>
            </a:r>
          </a:p>
        </p:txBody>
      </p:sp>
      <p:sp>
        <p:nvSpPr>
          <p:cNvPr id="1178" name="CRYPTOCURRENCY"/>
          <p:cNvSpPr txBox="1"/>
          <p:nvPr/>
        </p:nvSpPr>
        <p:spPr>
          <a:xfrm>
            <a:off x="13025764" y="9809358"/>
            <a:ext cx="270573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CRYPTOCURRENCY</a:t>
            </a:r>
          </a:p>
        </p:txBody>
      </p:sp>
      <p:sp>
        <p:nvSpPr>
          <p:cNvPr id="1179" name="Voyage dans le DEEP WEB avec hubert kratiroff…"/>
          <p:cNvSpPr txBox="1"/>
          <p:nvPr/>
        </p:nvSpPr>
        <p:spPr>
          <a:xfrm>
            <a:off x="8173063" y="5390389"/>
            <a:ext cx="3037733" cy="5000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Voyage dans le DEEP WEB avec hubert kratiroff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en 5 questions et 5 parties. </a:t>
            </a:r>
            <a:br/>
            <a:r>
              <a:t>Un nouveau digital mindset pour aborder ce #new-world.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C'est le FOE (future of economics),  mais aussi le FOW (future of work) grâce au FOT (future of technology). 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Celui qui change tout c'est le client : place au FOM (future of marketing)… quelle expérience !!!</a:t>
            </a:r>
            <a:br/>
            <a:r>
              <a:t>Quelle expérience ?</a:t>
            </a:r>
          </a:p>
        </p:txBody>
      </p:sp>
      <p:sp>
        <p:nvSpPr>
          <p:cNvPr id="1180" name="L’environnement et  la concurrence…"/>
          <p:cNvSpPr txBox="1"/>
          <p:nvPr/>
        </p:nvSpPr>
        <p:spPr>
          <a:xfrm>
            <a:off x="19179730" y="2003722"/>
            <a:ext cx="2830513" cy="3799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L’environnement et </a:t>
            </a:r>
            <a:br/>
            <a:r>
              <a:t>la concurrence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Le futur du travail : hybride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L’utilisation éclairée des </a:t>
            </a:r>
            <a:br/>
            <a:r>
              <a:t>technologies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Les attentes utilisateurs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Enjeu de l’UX </a:t>
            </a:r>
            <a:br/>
            <a:r>
              <a:t>(expérience utilisateur)</a:t>
            </a:r>
          </a:p>
        </p:txBody>
      </p:sp>
      <p:sp>
        <p:nvSpPr>
          <p:cNvPr id="1181" name="DNVB"/>
          <p:cNvSpPr txBox="1"/>
          <p:nvPr/>
        </p:nvSpPr>
        <p:spPr>
          <a:xfrm>
            <a:off x="20331529" y="117347"/>
            <a:ext cx="3162847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DNVB</a:t>
            </a:r>
          </a:p>
        </p:txBody>
      </p:sp>
      <p:sp>
        <p:nvSpPr>
          <p:cNvPr id="1182" name="GAFAMS"/>
          <p:cNvSpPr txBox="1"/>
          <p:nvPr/>
        </p:nvSpPr>
        <p:spPr>
          <a:xfrm>
            <a:off x="19223136" y="6198873"/>
            <a:ext cx="2338579" cy="11328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09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GAFAMS</a:t>
            </a:r>
          </a:p>
        </p:txBody>
      </p:sp>
      <p:sp>
        <p:nvSpPr>
          <p:cNvPr id="1183" name="IIOT"/>
          <p:cNvSpPr txBox="1"/>
          <p:nvPr/>
        </p:nvSpPr>
        <p:spPr>
          <a:xfrm>
            <a:off x="12325081" y="11284974"/>
            <a:ext cx="1211327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40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IIOT</a:t>
            </a:r>
          </a:p>
        </p:txBody>
      </p:sp>
      <p:sp>
        <p:nvSpPr>
          <p:cNvPr id="1184" name="Health-Tech"/>
          <p:cNvSpPr txBox="1"/>
          <p:nvPr/>
        </p:nvSpPr>
        <p:spPr>
          <a:xfrm>
            <a:off x="15881401" y="490706"/>
            <a:ext cx="186163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Health-Tech</a:t>
            </a:r>
          </a:p>
        </p:txBody>
      </p:sp>
      <p:sp>
        <p:nvSpPr>
          <p:cNvPr id="1185" name="BigTech"/>
          <p:cNvSpPr txBox="1"/>
          <p:nvPr/>
        </p:nvSpPr>
        <p:spPr>
          <a:xfrm>
            <a:off x="19474477" y="8718550"/>
            <a:ext cx="4282035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BigTech</a:t>
            </a:r>
          </a:p>
        </p:txBody>
      </p:sp>
      <p:sp>
        <p:nvSpPr>
          <p:cNvPr id="1186" name="IA"/>
          <p:cNvSpPr txBox="1"/>
          <p:nvPr/>
        </p:nvSpPr>
        <p:spPr>
          <a:xfrm>
            <a:off x="8603008" y="525079"/>
            <a:ext cx="1279031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IA</a:t>
            </a:r>
          </a:p>
        </p:txBody>
      </p:sp>
      <p:sp>
        <p:nvSpPr>
          <p:cNvPr id="1187" name="IOT"/>
          <p:cNvSpPr txBox="1"/>
          <p:nvPr/>
        </p:nvSpPr>
        <p:spPr>
          <a:xfrm>
            <a:off x="204756" y="6482081"/>
            <a:ext cx="1454659" cy="15875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11" sz="10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IOT</a:t>
            </a:r>
          </a:p>
        </p:txBody>
      </p:sp>
      <p:sp>
        <p:nvSpPr>
          <p:cNvPr id="1188" name="wearable"/>
          <p:cNvSpPr txBox="1"/>
          <p:nvPr/>
        </p:nvSpPr>
        <p:spPr>
          <a:xfrm>
            <a:off x="15356169" y="4951973"/>
            <a:ext cx="2350403" cy="10490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89" sz="63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wearable</a:t>
            </a:r>
          </a:p>
        </p:txBody>
      </p:sp>
      <p:pic>
        <p:nvPicPr>
          <p:cNvPr id="1189" name="KN-logo.png" descr="K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4534" y="12923014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5100" r="0" b="0"/>
          <a:stretch>
            <a:fillRect/>
          </a:stretch>
        </p:blipFill>
        <p:spPr>
          <a:xfrm>
            <a:off x="546695" y="8276133"/>
            <a:ext cx="23341410" cy="874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900" name="Présenter la liste des Contenus Digitaux par :…"/>
          <p:cNvSpPr txBox="1"/>
          <p:nvPr/>
        </p:nvSpPr>
        <p:spPr>
          <a:xfrm>
            <a:off x="545361" y="76200"/>
            <a:ext cx="23455171" cy="9657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Présenter la liste des Contenus Digitaux par : 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date dans un calendrier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persona dans une gallery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produit dans une autre gallery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producteur dans une liste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état d’achèvement dans un Kanban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thème dans une autre liste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roup"/>
          <p:cNvGrpSpPr/>
          <p:nvPr/>
        </p:nvGrpSpPr>
        <p:grpSpPr>
          <a:xfrm>
            <a:off x="19502586" y="-8175"/>
            <a:ext cx="4878516" cy="13732351"/>
            <a:chOff x="0" y="0"/>
            <a:chExt cx="4878515" cy="13732349"/>
          </a:xfrm>
        </p:grpSpPr>
        <p:sp>
          <p:nvSpPr>
            <p:cNvPr id="1902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5BB4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903" name="05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05.</a:t>
              </a:r>
            </a:p>
          </p:txBody>
        </p:sp>
        <p:sp>
          <p:nvSpPr>
            <p:cNvPr id="1904" name="AAARRR…"/>
            <p:cNvSpPr txBox="1"/>
            <p:nvPr/>
          </p:nvSpPr>
          <p:spPr>
            <a:xfrm>
              <a:off x="935882" y="1285872"/>
              <a:ext cx="2909622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AAARRR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Sales Funnel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LTV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TAM SAM SOM</a:t>
              </a:r>
              <a:br/>
              <a:r>
                <a:t>IS &amp; BP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DB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DATA"/>
          <p:cNvSpPr txBox="1"/>
          <p:nvPr/>
        </p:nvSpPr>
        <p:spPr>
          <a:xfrm>
            <a:off x="1782371" y="-694267"/>
            <a:ext cx="19320174" cy="1076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pc="-4200" sz="70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1908" name="@kratiroff"/>
          <p:cNvSpPr txBox="1"/>
          <p:nvPr/>
        </p:nvSpPr>
        <p:spPr>
          <a:xfrm>
            <a:off x="10678260" y="12831233"/>
            <a:ext cx="4077346" cy="88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970">
              <a:lnSpc>
                <a:spcPct val="90000"/>
              </a:lnSpc>
              <a:spcBef>
                <a:spcPts val="1100"/>
              </a:spcBef>
              <a:defRPr b="1" sz="5200">
                <a:solidFill>
                  <a:srgbClr val="3F3F3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@kratiroff</a:t>
            </a:r>
          </a:p>
        </p:txBody>
      </p:sp>
      <p:sp>
        <p:nvSpPr>
          <p:cNvPr id="1909" name="010101010101010101010101010101010101010101010101010101010101010101010101…"/>
          <p:cNvSpPr txBox="1"/>
          <p:nvPr/>
        </p:nvSpPr>
        <p:spPr>
          <a:xfrm>
            <a:off x="6793788" y="8238066"/>
            <a:ext cx="9991607" cy="193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1" name="colors-1.jpg" descr="colors-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66841" y="1101"/>
            <a:ext cx="24454995" cy="13713798"/>
          </a:xfrm>
          <a:prstGeom prst="rect">
            <a:avLst/>
          </a:prstGeom>
          <a:ln w="12700">
            <a:miter lim="400000"/>
          </a:ln>
        </p:spPr>
      </p:pic>
      <p:sp>
        <p:nvSpPr>
          <p:cNvPr id="1912" name="SALES…"/>
          <p:cNvSpPr txBox="1"/>
          <p:nvPr/>
        </p:nvSpPr>
        <p:spPr>
          <a:xfrm>
            <a:off x="355599" y="-912253"/>
            <a:ext cx="25518187" cy="953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2688" sz="33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SALES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438400">
              <a:lnSpc>
                <a:spcPct val="60000"/>
              </a:lnSpc>
              <a:defRPr spc="-2688" sz="33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FUNNEL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6" name="colors-1.jpg" descr="colors-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66841" y="1101"/>
            <a:ext cx="24618101" cy="12945678"/>
          </a:xfrm>
          <a:prstGeom prst="rect">
            <a:avLst/>
          </a:prstGeom>
          <a:ln w="12700">
            <a:miter lim="400000"/>
          </a:ln>
        </p:spPr>
      </p:pic>
      <p:sp>
        <p:nvSpPr>
          <p:cNvPr id="1917" name="AAARRR"/>
          <p:cNvSpPr txBox="1"/>
          <p:nvPr/>
        </p:nvSpPr>
        <p:spPr>
          <a:xfrm>
            <a:off x="-1" y="2542147"/>
            <a:ext cx="25518187" cy="6047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pc="336" sz="3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AAARRR</a:t>
            </a:r>
          </a:p>
        </p:txBody>
      </p:sp>
      <p:sp>
        <p:nvSpPr>
          <p:cNvPr id="1918" name="TUNNEL FUNNEL ENTONNOIR  PIPELINE"/>
          <p:cNvSpPr txBox="1"/>
          <p:nvPr/>
        </p:nvSpPr>
        <p:spPr>
          <a:xfrm>
            <a:off x="2373177" y="12802692"/>
            <a:ext cx="22010823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r" defTabSz="2438400">
              <a:defRPr i="1" spc="48" sz="48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>
              <a:defRPr i="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 i="1">
                <a:latin typeface="Open Sans Regular Regular"/>
                <a:ea typeface="Open Sans Regular Regular"/>
                <a:cs typeface="Open Sans Regular Regular"/>
                <a:sym typeface="Open Sans Regular Regular"/>
              </a:rPr>
              <a:t>TUNNEL FUNNEL ENTONNOIR  PIPELINE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20000">
            <a:off x="3158250" y="900062"/>
            <a:ext cx="1526778" cy="137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3" name="linkedin-icon-logo-png-transparent-2048x2048-998260192.png" descr="linkedin-icon-logo-png-transparent-2048x2048-9982601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3129" y="857057"/>
            <a:ext cx="1643152" cy="1643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909387">
            <a:off x="5853947" y="977466"/>
            <a:ext cx="1178484" cy="117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5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516" y="836993"/>
            <a:ext cx="1530880" cy="153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th-2051989756.jpeg" descr="th-205198975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120000">
            <a:off x="9932589" y="1393330"/>
            <a:ext cx="889272" cy="85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insta-logo-4226709580.png" descr="insta-logo-422670958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80000">
            <a:off x="8280012" y="940517"/>
            <a:ext cx="1476231" cy="1476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8" name="fb.png" descr="fb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640000">
            <a:off x="1434456" y="840015"/>
            <a:ext cx="2396050" cy="1677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4" name="Group"/>
          <p:cNvGrpSpPr/>
          <p:nvPr/>
        </p:nvGrpSpPr>
        <p:grpSpPr>
          <a:xfrm>
            <a:off x="562669" y="2087573"/>
            <a:ext cx="10673775" cy="9639119"/>
            <a:chOff x="0" y="0"/>
            <a:chExt cx="10673774" cy="9639118"/>
          </a:xfrm>
        </p:grpSpPr>
        <p:sp>
          <p:nvSpPr>
            <p:cNvPr id="1929" name="Shape"/>
            <p:cNvSpPr/>
            <p:nvPr/>
          </p:nvSpPr>
          <p:spPr>
            <a:xfrm>
              <a:off x="3256469" y="6829321"/>
              <a:ext cx="4208549" cy="280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17"/>
                  </a:lnTo>
                  <a:lnTo>
                    <a:pt x="18766" y="21600"/>
                  </a:lnTo>
                  <a:lnTo>
                    <a:pt x="2541" y="8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1930" name="Shape"/>
            <p:cNvSpPr/>
            <p:nvPr/>
          </p:nvSpPr>
          <p:spPr>
            <a:xfrm>
              <a:off x="2427935" y="5104359"/>
              <a:ext cx="5830198" cy="279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338"/>
                  </a:lnTo>
                  <a:lnTo>
                    <a:pt x="19577" y="21600"/>
                  </a:lnTo>
                  <a:lnTo>
                    <a:pt x="1966" y="8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1931" name="Shape"/>
            <p:cNvSpPr/>
            <p:nvPr/>
          </p:nvSpPr>
          <p:spPr>
            <a:xfrm>
              <a:off x="1622388" y="3389629"/>
              <a:ext cx="7435782" cy="2834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211"/>
                  </a:lnTo>
                  <a:lnTo>
                    <a:pt x="19966" y="21600"/>
                  </a:lnTo>
                  <a:lnTo>
                    <a:pt x="1542" y="8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1932" name="Shape"/>
            <p:cNvSpPr/>
            <p:nvPr/>
          </p:nvSpPr>
          <p:spPr>
            <a:xfrm>
              <a:off x="820604" y="1692403"/>
              <a:ext cx="9056719" cy="284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064"/>
                  </a:lnTo>
                  <a:lnTo>
                    <a:pt x="20352" y="21600"/>
                  </a:lnTo>
                  <a:lnTo>
                    <a:pt x="1266" y="8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1933" name="Shape"/>
            <p:cNvSpPr/>
            <p:nvPr/>
          </p:nvSpPr>
          <p:spPr>
            <a:xfrm>
              <a:off x="0" y="0"/>
              <a:ext cx="10673775" cy="280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03"/>
                  </a:lnTo>
                  <a:lnTo>
                    <a:pt x="20551" y="21600"/>
                  </a:lnTo>
                  <a:lnTo>
                    <a:pt x="1102" y="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sp>
        <p:nvSpPr>
          <p:cNvPr id="1935" name="Shape"/>
          <p:cNvSpPr/>
          <p:nvPr/>
        </p:nvSpPr>
        <p:spPr>
          <a:xfrm>
            <a:off x="562669" y="2072516"/>
            <a:ext cx="11515681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604" y="21600"/>
                </a:lnTo>
                <a:lnTo>
                  <a:pt x="996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36" name="Shape"/>
          <p:cNvSpPr/>
          <p:nvPr/>
        </p:nvSpPr>
        <p:spPr>
          <a:xfrm>
            <a:off x="1375745" y="3779976"/>
            <a:ext cx="9866943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438" y="21600"/>
                </a:lnTo>
                <a:lnTo>
                  <a:pt x="116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1937" name="Shape"/>
          <p:cNvSpPr/>
          <p:nvPr/>
        </p:nvSpPr>
        <p:spPr>
          <a:xfrm>
            <a:off x="2183175" y="5487436"/>
            <a:ext cx="8263376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213" y="21600"/>
                </a:lnTo>
                <a:lnTo>
                  <a:pt x="138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1938" name="Shape"/>
          <p:cNvSpPr/>
          <p:nvPr/>
        </p:nvSpPr>
        <p:spPr>
          <a:xfrm>
            <a:off x="2990605" y="7194897"/>
            <a:ext cx="6648516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876" y="21600"/>
                </a:lnTo>
                <a:lnTo>
                  <a:pt x="172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1939" name="Shape"/>
          <p:cNvSpPr/>
          <p:nvPr/>
        </p:nvSpPr>
        <p:spPr>
          <a:xfrm>
            <a:off x="3792388" y="8902357"/>
            <a:ext cx="5044950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328" y="21600"/>
                </a:lnTo>
                <a:lnTo>
                  <a:pt x="227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1940" name="Shape"/>
          <p:cNvSpPr/>
          <p:nvPr/>
        </p:nvSpPr>
        <p:spPr>
          <a:xfrm>
            <a:off x="4594171" y="10609817"/>
            <a:ext cx="3441382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269" y="21600"/>
                </a:lnTo>
                <a:lnTo>
                  <a:pt x="33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1941" name="A"/>
          <p:cNvSpPr txBox="1"/>
          <p:nvPr/>
        </p:nvSpPr>
        <p:spPr>
          <a:xfrm>
            <a:off x="5651196" y="332877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942" name="A"/>
          <p:cNvSpPr txBox="1"/>
          <p:nvPr/>
        </p:nvSpPr>
        <p:spPr>
          <a:xfrm>
            <a:off x="5651196" y="1592558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943" name="A"/>
          <p:cNvSpPr txBox="1"/>
          <p:nvPr/>
        </p:nvSpPr>
        <p:spPr>
          <a:xfrm>
            <a:off x="5651196" y="503513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944" name="R"/>
          <p:cNvSpPr txBox="1"/>
          <p:nvPr/>
        </p:nvSpPr>
        <p:spPr>
          <a:xfrm>
            <a:off x="5651196" y="6742600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945" name="R"/>
          <p:cNvSpPr txBox="1"/>
          <p:nvPr/>
        </p:nvSpPr>
        <p:spPr>
          <a:xfrm>
            <a:off x="5651196" y="8415041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946" name="R"/>
          <p:cNvSpPr txBox="1"/>
          <p:nvPr/>
        </p:nvSpPr>
        <p:spPr>
          <a:xfrm>
            <a:off x="5651196" y="10129776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947" name="€"/>
          <p:cNvSpPr txBox="1"/>
          <p:nvPr/>
        </p:nvSpPr>
        <p:spPr>
          <a:xfrm>
            <a:off x="5672895" y="11775814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9700">
                <a:solidFill>
                  <a:srgbClr val="1DB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€</a:t>
            </a:r>
          </a:p>
        </p:txBody>
      </p:sp>
      <p:pic>
        <p:nvPicPr>
          <p:cNvPr id="1948" name="th-2637270252.png" descr="th-263727025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20000">
            <a:off x="4336191" y="745052"/>
            <a:ext cx="1197484" cy="112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30539" y="365056"/>
            <a:ext cx="1129274" cy="1129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046031" y="687951"/>
            <a:ext cx="1295230" cy="130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pasted-movie.png" descr="pasted-movi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1240000">
            <a:off x="1066800" y="432859"/>
            <a:ext cx="1301476" cy="1301476"/>
          </a:xfrm>
          <a:prstGeom prst="rect">
            <a:avLst/>
          </a:prstGeom>
          <a:ln w="12700">
            <a:miter lim="400000"/>
          </a:ln>
        </p:spPr>
      </p:pic>
      <p:sp>
        <p:nvSpPr>
          <p:cNvPr id="1952" name="Awareness - Acquisition - Activation…"/>
          <p:cNvSpPr txBox="1"/>
          <p:nvPr/>
        </p:nvSpPr>
        <p:spPr>
          <a:xfrm>
            <a:off x="11855798" y="11643111"/>
            <a:ext cx="11456865" cy="1932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ct val="80000"/>
              </a:lnSpc>
              <a:spcBef>
                <a:spcPts val="2000"/>
              </a:spcBef>
              <a:defRPr sz="60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Awareness - Acquisition - Activation </a:t>
            </a:r>
          </a:p>
          <a:p>
            <a:pPr algn="ctr">
              <a:lnSpc>
                <a:spcPct val="80000"/>
              </a:lnSpc>
              <a:spcBef>
                <a:spcPts val="2000"/>
              </a:spcBef>
              <a:defRPr sz="60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Retention - Revenue - Referral </a:t>
            </a:r>
          </a:p>
        </p:txBody>
      </p:sp>
      <p:sp>
        <p:nvSpPr>
          <p:cNvPr id="1953" name="Lead Nurturing"/>
          <p:cNvSpPr txBox="1"/>
          <p:nvPr/>
        </p:nvSpPr>
        <p:spPr>
          <a:xfrm>
            <a:off x="12234377" y="5358785"/>
            <a:ext cx="11156908" cy="2133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80000"/>
              </a:lnSpc>
              <a:spcBef>
                <a:spcPts val="2000"/>
              </a:spcBef>
              <a:defRPr sz="139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Lead Nurturing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8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862" y="-1031980"/>
            <a:ext cx="18532276" cy="812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8" name="funnel-logo-white.svg" descr="funnel-logo-white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7676" y="8901317"/>
            <a:ext cx="16384731" cy="2293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funnel funnelytics.io .png" descr="funnel funnelytics.io 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2768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1" name="funnelytics.io"/>
          <p:cNvSpPr txBox="1"/>
          <p:nvPr/>
        </p:nvSpPr>
        <p:spPr>
          <a:xfrm>
            <a:off x="17819918" y="-1"/>
            <a:ext cx="6564082" cy="701041"/>
          </a:xfrm>
          <a:prstGeom prst="rect">
            <a:avLst/>
          </a:prstGeom>
          <a:solidFill>
            <a:srgbClr val="F4F5F7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funnelytics.io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5" name="Table 1"/>
          <p:cNvGraphicFramePr/>
          <p:nvPr/>
        </p:nvGraphicFramePr>
        <p:xfrm>
          <a:off x="1289050" y="1555750"/>
          <a:ext cx="21994317" cy="101516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1645768"/>
                <a:gridCol w="3139163"/>
                <a:gridCol w="2757413"/>
                <a:gridCol w="2992463"/>
              </a:tblGrid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4" sz="35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Business plan  / Income Statement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1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2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3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Chiffre d’affaires / Ventes / Revenu / Net sales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Coût de production / Coût des marchandises  / Négoce Achat / Prix de revient / Cost of Sales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Marge Brute / Marge commerciale / Gross Profit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de commercialisation et R&amp;D/ selling operating expenses - R&amp;D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généraux / Charges d’exploitation / Dépenses administrative / General Expenses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Marge-Bénéfice d’exploitation / Operating income / EBIDTA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financier / interest expense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Provision et Taxes / Provision and income taxes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Bénéfice Net courant / Net income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UX"/>
          <p:cNvSpPr txBox="1"/>
          <p:nvPr/>
        </p:nvSpPr>
        <p:spPr>
          <a:xfrm>
            <a:off x="3163093" y="-2374900"/>
            <a:ext cx="16584614" cy="1739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100000"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UX</a:t>
            </a:r>
          </a:p>
        </p:txBody>
      </p:sp>
      <p:pic>
        <p:nvPicPr>
          <p:cNvPr id="1192" name="KN-logo.png" descr="K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28001" y="12427501"/>
            <a:ext cx="5612542" cy="109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Screen-Shot -  2024-12-09 at 09.24.56.jpg" descr="Screen-Shot -  2024-12-09 at 09.24.5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63623" y="5538961"/>
            <a:ext cx="3091155" cy="3191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LesNouveauxMarketing.com/trans-digitale"/>
          <p:cNvSpPr txBox="1"/>
          <p:nvPr/>
        </p:nvSpPr>
        <p:spPr>
          <a:xfrm>
            <a:off x="1748272" y="286082"/>
            <a:ext cx="17543171" cy="13080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LesNouveauxMarketing.com/trans-digitale</a:t>
            </a:r>
          </a:p>
        </p:txBody>
      </p:sp>
      <p:sp>
        <p:nvSpPr>
          <p:cNvPr id="1196" name="Voyage dans le DEEP WEB avec hubert kratiroff"/>
          <p:cNvSpPr txBox="1"/>
          <p:nvPr/>
        </p:nvSpPr>
        <p:spPr>
          <a:xfrm>
            <a:off x="4668103" y="1490906"/>
            <a:ext cx="10394634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r>
              <a:t>Voyage dans le DEEP WEB avec hubert kratiroff</a:t>
            </a:r>
          </a:p>
        </p:txBody>
      </p:sp>
      <p:sp>
        <p:nvSpPr>
          <p:cNvPr id="1197" name="JANVIER 2025"/>
          <p:cNvSpPr txBox="1"/>
          <p:nvPr/>
        </p:nvSpPr>
        <p:spPr>
          <a:xfrm>
            <a:off x="8116138" y="8935158"/>
            <a:ext cx="2758029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JANVIER 2025</a:t>
            </a:r>
          </a:p>
        </p:txBody>
      </p:sp>
      <p:pic>
        <p:nvPicPr>
          <p:cNvPr id="1198" name="qr-code.png" descr="qr-co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333" y="2511094"/>
            <a:ext cx="11162573" cy="11162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KN-logo.png" descr="K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09" y="125645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kratiroff.svg" descr="kratiroff.sv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9154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16776" y="2067288"/>
            <a:ext cx="5714824" cy="1166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pasted-movie.png" descr="pasted-movie.png">
            <a:hlinkClick r:id="rId5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43527" y="308283"/>
            <a:ext cx="5216923" cy="1110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Screen-Shot -  2024-12-09 at 09.41.18.jpg" descr="Screen-Shot -  2024-12-09 at 09.41.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5278" y="-60524"/>
            <a:ext cx="26685303" cy="13793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_CERBA HEALTHCARE">
  <a:themeElements>
    <a:clrScheme name="3_CERBA HEALTHCARE">
      <a:dk1>
        <a:srgbClr val="2D333D"/>
      </a:dk1>
      <a:lt1>
        <a:srgbClr val="FFFFFF"/>
      </a:lt1>
      <a:dk2>
        <a:srgbClr val="A7A7A7"/>
      </a:dk2>
      <a:lt2>
        <a:srgbClr val="535353"/>
      </a:lt2>
      <a:accent1>
        <a:srgbClr val="6053B4"/>
      </a:accent1>
      <a:accent2>
        <a:srgbClr val="3ABEBE"/>
      </a:accent2>
      <a:accent3>
        <a:srgbClr val="4EB9D8"/>
      </a:accent3>
      <a:accent4>
        <a:srgbClr val="2580C8"/>
      </a:accent4>
      <a:accent5>
        <a:srgbClr val="284FA7"/>
      </a:accent5>
      <a:accent6>
        <a:srgbClr val="93D1D7"/>
      </a:accent6>
      <a:hlink>
        <a:srgbClr val="0000FF"/>
      </a:hlink>
      <a:folHlink>
        <a:srgbClr val="FF00FF"/>
      </a:folHlink>
    </a:clrScheme>
    <a:fontScheme name="3_CERBA HEALTHCARE">
      <a:majorFont>
        <a:latin typeface="Helvetica"/>
        <a:ea typeface="Helvetica"/>
        <a:cs typeface="Helvetica"/>
      </a:majorFont>
      <a:minorFont>
        <a:latin typeface="Roboto Regular"/>
        <a:ea typeface="Roboto Regular"/>
        <a:cs typeface="Roboto Regular"/>
      </a:minorFont>
    </a:fontScheme>
    <a:fmtScheme name="3_CERBA HEALTHCA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_CERBA HEALTHCARE">
  <a:themeElements>
    <a:clrScheme name="3_CERBA HEALTHCA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53B4"/>
      </a:accent1>
      <a:accent2>
        <a:srgbClr val="3ABEBE"/>
      </a:accent2>
      <a:accent3>
        <a:srgbClr val="4EB9D8"/>
      </a:accent3>
      <a:accent4>
        <a:srgbClr val="2580C8"/>
      </a:accent4>
      <a:accent5>
        <a:srgbClr val="284FA7"/>
      </a:accent5>
      <a:accent6>
        <a:srgbClr val="93D1D7"/>
      </a:accent6>
      <a:hlink>
        <a:srgbClr val="0000FF"/>
      </a:hlink>
      <a:folHlink>
        <a:srgbClr val="FF00FF"/>
      </a:folHlink>
    </a:clrScheme>
    <a:fontScheme name="3_CERBA HEALTHCARE">
      <a:majorFont>
        <a:latin typeface="Helvetica"/>
        <a:ea typeface="Helvetica"/>
        <a:cs typeface="Helvetica"/>
      </a:majorFont>
      <a:minorFont>
        <a:latin typeface="Roboto Regular"/>
        <a:ea typeface="Roboto Regular"/>
        <a:cs typeface="Roboto Regular"/>
      </a:minorFont>
    </a:fontScheme>
    <a:fmtScheme name="3_CERBA HEALTHCA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